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89" r:id="rId3"/>
    <p:sldId id="290" r:id="rId4"/>
    <p:sldId id="296" r:id="rId5"/>
    <p:sldId id="295" r:id="rId6"/>
    <p:sldId id="257" r:id="rId7"/>
    <p:sldId id="265" r:id="rId8"/>
    <p:sldId id="291" r:id="rId9"/>
    <p:sldId id="266" r:id="rId10"/>
    <p:sldId id="282" r:id="rId11"/>
    <p:sldId id="292" r:id="rId12"/>
    <p:sldId id="297" r:id="rId13"/>
    <p:sldId id="279" r:id="rId14"/>
  </p:sldIdLst>
  <p:sldSz cx="12192000" cy="6858000"/>
  <p:notesSz cx="6858000" cy="9144000"/>
  <p:embeddedFontLst>
    <p:embeddedFont>
      <p:font typeface="Garamond" panose="02020404030301010803" pitchFamily="18" charset="0"/>
      <p:regular r:id="rId16"/>
      <p:bold r:id="rId17"/>
      <p:italic r:id="rId18"/>
      <p:boldItalic r:id="rId19"/>
    </p:embeddedFont>
    <p:embeddedFont>
      <p:font typeface="Old English Text MT" panose="03040902040508030806" pitchFamily="66"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bQh+j34RMGDP2nYQyL2eaCYRO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14"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c0403551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c0403551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800"/>
              </a:spcBef>
              <a:buNone/>
            </a:pPr>
            <a:endParaRPr lang="en-US" b="1" dirty="0">
              <a:latin typeface="+mj-l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300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64C45426-5BCB-9EEA-647A-1136FCA945C8}"/>
            </a:ext>
          </a:extLst>
        </p:cNvPr>
        <p:cNvGrpSpPr/>
        <p:nvPr/>
      </p:nvGrpSpPr>
      <p:grpSpPr>
        <a:xfrm>
          <a:off x="0" y="0"/>
          <a:ext cx="0" cy="0"/>
          <a:chOff x="0" y="0"/>
          <a:chExt cx="0" cy="0"/>
        </a:xfrm>
      </p:grpSpPr>
      <p:sp>
        <p:nvSpPr>
          <p:cNvPr id="236" name="Google Shape;236;g28c04035518_0_2:notes">
            <a:extLst>
              <a:ext uri="{FF2B5EF4-FFF2-40B4-BE49-F238E27FC236}">
                <a16:creationId xmlns:a16="http://schemas.microsoft.com/office/drawing/2014/main" id="{CD10CEDC-037D-E177-A181-7965C540D7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c04035518_0_2:notes">
            <a:extLst>
              <a:ext uri="{FF2B5EF4-FFF2-40B4-BE49-F238E27FC236}">
                <a16:creationId xmlns:a16="http://schemas.microsoft.com/office/drawing/2014/main" id="{75C1BB21-8538-1F23-0249-DDA5633576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800"/>
              </a:spcBef>
              <a:buNone/>
            </a:pPr>
            <a:endParaRPr lang="en-US" b="1" dirty="0">
              <a:latin typeface="+mj-lt"/>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1792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D1802408-7EE3-2D4F-6E3E-29DB29F84AA8}"/>
            </a:ext>
          </a:extLst>
        </p:cNvPr>
        <p:cNvGrpSpPr/>
        <p:nvPr/>
      </p:nvGrpSpPr>
      <p:grpSpPr>
        <a:xfrm>
          <a:off x="0" y="0"/>
          <a:ext cx="0" cy="0"/>
          <a:chOff x="0" y="0"/>
          <a:chExt cx="0" cy="0"/>
        </a:xfrm>
      </p:grpSpPr>
      <p:sp>
        <p:nvSpPr>
          <p:cNvPr id="236" name="Google Shape;236;g28c04035518_0_2:notes">
            <a:extLst>
              <a:ext uri="{FF2B5EF4-FFF2-40B4-BE49-F238E27FC236}">
                <a16:creationId xmlns:a16="http://schemas.microsoft.com/office/drawing/2014/main" id="{DFF2C56C-3579-9FCB-5AC0-0D62E402F8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c04035518_0_2:notes">
            <a:extLst>
              <a:ext uri="{FF2B5EF4-FFF2-40B4-BE49-F238E27FC236}">
                <a16:creationId xmlns:a16="http://schemas.microsoft.com/office/drawing/2014/main" id="{672604FB-1B31-3D9C-35BD-AE36483AF9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459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078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09a2786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09a2786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1217-944D-785A-EC29-7D5846376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7BDEF-3A18-9299-6A9B-383DB1AA79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08A3EB-7B9C-A3E5-2843-F0E9778E92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26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88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14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5541f4b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5541f4b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1" name="Google Shape;2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13"/>
          <p:cNvGrpSpPr/>
          <p:nvPr/>
        </p:nvGrpSpPr>
        <p:grpSpPr>
          <a:xfrm>
            <a:off x="-16934" y="0"/>
            <a:ext cx="12231160" cy="6856214"/>
            <a:chOff x="-16934" y="0"/>
            <a:chExt cx="12231160" cy="6856214"/>
          </a:xfrm>
        </p:grpSpPr>
        <p:pic>
          <p:nvPicPr>
            <p:cNvPr id="18" name="Google Shape;18;p13"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3"/>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13"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3"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3"/>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4" name="Google Shape;24;p13"/>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3"/>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4" name="Google Shape;94;p23"/>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5" name="Google Shape;95;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1" name="Google Shape;101;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2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8" name="Google Shape;108;p25"/>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9" name="Google Shape;109;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2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3" name="Google Shape;113;p25"/>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4" name="Google Shape;114;p25"/>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4" name="Google Shape;124;p27"/>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5" name="Google Shape;125;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30" name="Google Shape;130;p2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4" name="Google Shape;134;p28"/>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5" name="Google Shape;135;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8" name="Google Shape;138;p28"/>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9"/>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2" name="Google Shape;142;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p2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0"/>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9" name="Google Shape;149;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52" name="Google Shape;152;p30"/>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1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 name="Google Shape;3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8" name="Google Shape;38;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4" name="Google Shape;44;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1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cxnSp>
        <p:nvCxnSpPr>
          <p:cNvPr id="49" name="Google Shape;4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0" name="Google Shape;50;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2" name="Google Shape;52;p1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3" name="Google Shape;53;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9" name="Google Shape;59;p1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0" name="Google Shape;60;p18"/>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61" name="Google Shape;61;p18"/>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2" name="Google Shape;62;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9" name="Google Shape;79;p21"/>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0" name="Google Shape;80;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p21"/>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7" name="Google Shape;87;p22"/>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8" name="Google Shape;88;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2"/>
          <p:cNvGrpSpPr/>
          <p:nvPr/>
        </p:nvGrpSpPr>
        <p:grpSpPr>
          <a:xfrm>
            <a:off x="-15736" y="0"/>
            <a:ext cx="12229962" cy="6856214"/>
            <a:chOff x="-15736" y="0"/>
            <a:chExt cx="12229962" cy="6856214"/>
          </a:xfrm>
        </p:grpSpPr>
        <p:pic>
          <p:nvPicPr>
            <p:cNvPr id="7" name="Google Shape;7;p12"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2"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2"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eastsidegenealogicalsociet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vicepresident@eastsidegenealogicalsociety.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mailto:KCL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flickr.com/photos/lesterpubliclibrary/32630937085"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mailto:eastsidegenealogicalsociety.org/membershi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egsgermangroup.wordpress.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eastsidegenealogicalsocie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eastsidegenealogicalsocie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ewsletter@eastsidegenealogicalsociety.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egs-iig.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tinyurl.com/mtyhj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egsgermangroup.wordpres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ftmsig@eastsidegenealogicalsociety.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5400"/>
              <a:buFont typeface="Garamond"/>
              <a:buNone/>
            </a:pPr>
            <a:r>
              <a:rPr lang="en-US" sz="5200"/>
              <a:t>Welcome to our meeting! </a:t>
            </a:r>
            <a:br>
              <a:rPr lang="en-US" sz="5200"/>
            </a:br>
            <a:r>
              <a:rPr lang="en-US" sz="5000"/>
              <a:t>Thank you for being here.</a:t>
            </a:r>
            <a:endParaRPr sz="5000"/>
          </a:p>
        </p:txBody>
      </p:sp>
      <p:sp>
        <p:nvSpPr>
          <p:cNvPr id="3" name="Subtitle 2">
            <a:extLst>
              <a:ext uri="{FF2B5EF4-FFF2-40B4-BE49-F238E27FC236}">
                <a16:creationId xmlns:a16="http://schemas.microsoft.com/office/drawing/2014/main" id="{69F5447B-F1AB-7922-DC60-54DFFA15684B}"/>
              </a:ext>
            </a:extLst>
          </p:cNvPr>
          <p:cNvSpPr>
            <a:spLocks noGrp="1"/>
          </p:cNvSpPr>
          <p:nvPr>
            <p:ph type="subTitle" idx="1"/>
          </p:nvPr>
        </p:nvSpPr>
        <p:spPr>
          <a:xfrm>
            <a:off x="2692398" y="3657596"/>
            <a:ext cx="6815669" cy="1719075"/>
          </a:xfrm>
        </p:spPr>
        <p:txBody>
          <a:bodyPr/>
          <a:lstStyle/>
          <a:p>
            <a:r>
              <a:rPr lang="en-US" sz="3600" dirty="0"/>
              <a:t>Eastside Genealogical Society</a:t>
            </a:r>
          </a:p>
          <a:p>
            <a:r>
              <a:rPr lang="en-US" sz="3600" dirty="0"/>
              <a:t>Bellevue, Washington</a:t>
            </a:r>
          </a:p>
          <a:p>
            <a:r>
              <a:rPr lang="en-US" sz="2000" dirty="0">
                <a:solidFill>
                  <a:schemeClr val="accent3">
                    <a:lumMod val="75000"/>
                  </a:schemeClr>
                </a:solidFill>
                <a:hlinkClick r:id="rId3" action="ppaction://hlinkfile">
                  <a:extLst>
                    <a:ext uri="{A12FA001-AC4F-418D-AE19-62706E023703}">
                      <ahyp:hlinkClr xmlns:ahyp="http://schemas.microsoft.com/office/drawing/2018/hyperlinkcolor" val="tx"/>
                    </a:ext>
                  </a:extLst>
                </a:hlinkClick>
              </a:rPr>
              <a:t>eastsidegenealogicalsociety.org</a:t>
            </a:r>
            <a:endParaRPr lang="en-US" sz="2000" dirty="0">
              <a:solidFill>
                <a:schemeClr val="accent3">
                  <a:lumMod val="75000"/>
                </a:schemeClr>
              </a:solidFill>
            </a:endParaRPr>
          </a:p>
          <a:p>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8c04035518_0_2"/>
          <p:cNvSpPr txBox="1">
            <a:spLocks noGrp="1"/>
          </p:cNvSpPr>
          <p:nvPr>
            <p:ph type="title"/>
          </p:nvPr>
        </p:nvSpPr>
        <p:spPr>
          <a:xfrm>
            <a:off x="1295074" y="753532"/>
            <a:ext cx="9601200" cy="91198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Arial" panose="020B0604020202020204" pitchFamily="34" charset="0"/>
                <a:cs typeface="Arial" panose="020B0604020202020204" pitchFamily="34" charset="0"/>
              </a:rPr>
              <a:t>EGS Lunch Bunch and Research</a:t>
            </a:r>
            <a:endParaRPr sz="4000" b="1" dirty="0">
              <a:latin typeface="Arial" panose="020B0604020202020204" pitchFamily="34" charset="0"/>
              <a:cs typeface="Arial" panose="020B0604020202020204" pitchFamily="34" charset="0"/>
            </a:endParaRPr>
          </a:p>
        </p:txBody>
      </p:sp>
      <p:sp>
        <p:nvSpPr>
          <p:cNvPr id="240" name="Google Shape;240;g28c04035518_0_2"/>
          <p:cNvSpPr txBox="1">
            <a:spLocks noGrp="1"/>
          </p:cNvSpPr>
          <p:nvPr>
            <p:ph type="body" idx="1"/>
          </p:nvPr>
        </p:nvSpPr>
        <p:spPr>
          <a:xfrm>
            <a:off x="4457700" y="1665513"/>
            <a:ext cx="6580306" cy="4170021"/>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1200"/>
              </a:spcAft>
              <a:buNone/>
            </a:pPr>
            <a:r>
              <a:rPr lang="en-US" sz="1800" b="1" dirty="0">
                <a:latin typeface="+mj-lt"/>
              </a:rPr>
              <a:t>Date:</a:t>
            </a:r>
            <a:r>
              <a:rPr lang="en-US" sz="1800" dirty="0">
                <a:latin typeface="+mj-lt"/>
              </a:rPr>
              <a:t> Thursday, January 16</a:t>
            </a:r>
            <a:endParaRPr lang="en-US" sz="1800" b="1" dirty="0">
              <a:latin typeface="+mj-lt"/>
            </a:endParaRPr>
          </a:p>
          <a:p>
            <a:pPr marL="0" lvl="0" indent="0" algn="l" rtl="0">
              <a:spcBef>
                <a:spcPts val="0"/>
              </a:spcBef>
              <a:buNone/>
            </a:pPr>
            <a:r>
              <a:rPr lang="en-US" sz="1800" b="1" dirty="0">
                <a:latin typeface="+mj-lt"/>
              </a:rPr>
              <a:t>Where:</a:t>
            </a:r>
            <a:r>
              <a:rPr lang="en-US" sz="1800" dirty="0">
                <a:latin typeface="+mj-lt"/>
              </a:rPr>
              <a:t> Bellevue FamilySearch Center, </a:t>
            </a:r>
          </a:p>
          <a:p>
            <a:pPr marL="0" lvl="0" indent="0" algn="l" rtl="0">
              <a:spcBef>
                <a:spcPts val="0"/>
              </a:spcBef>
              <a:spcAft>
                <a:spcPts val="1200"/>
              </a:spcAft>
              <a:buNone/>
            </a:pPr>
            <a:r>
              <a:rPr lang="en-US" sz="1800" dirty="0">
                <a:latin typeface="+mj-lt"/>
              </a:rPr>
              <a:t>10675 NE 20</a:t>
            </a:r>
            <a:r>
              <a:rPr lang="en-US" sz="1800" baseline="30000" dirty="0">
                <a:latin typeface="+mj-lt"/>
              </a:rPr>
              <a:t>th</a:t>
            </a:r>
            <a:r>
              <a:rPr lang="en-US" sz="1800" dirty="0">
                <a:latin typeface="+mj-lt"/>
              </a:rPr>
              <a:t> St., Bellevue</a:t>
            </a:r>
          </a:p>
          <a:p>
            <a:pPr marL="0" indent="0">
              <a:spcBef>
                <a:spcPts val="0"/>
              </a:spcBef>
              <a:spcAft>
                <a:spcPts val="1200"/>
              </a:spcAft>
              <a:buNone/>
            </a:pPr>
            <a:r>
              <a:rPr lang="en-US" sz="1800" dirty="0">
                <a:latin typeface="+mj-lt"/>
              </a:rPr>
              <a:t>Lunch Bunch and Research meets on the third Thursday of each month from 11:30 AM to 1:00 PM with research time in the FamilySearch Center afterwards (up to 6:00 PM). Bring your lunch. Water and restrooms are available as we meet in the church building across the parking lot from the FS Center. Share your brick walls, new finds, and search tips with each other.</a:t>
            </a:r>
            <a:endParaRPr lang="en-US" sz="1800" b="1" dirty="0">
              <a:latin typeface="+mj-lt"/>
            </a:endParaRPr>
          </a:p>
          <a:p>
            <a:pPr marL="0" indent="0">
              <a:spcBef>
                <a:spcPts val="0"/>
              </a:spcBef>
              <a:buNone/>
            </a:pPr>
            <a:r>
              <a:rPr lang="en-US" sz="1800" b="1" dirty="0">
                <a:latin typeface="+mj-lt"/>
              </a:rPr>
              <a:t>Lunch Discussion Topic: </a:t>
            </a:r>
            <a:r>
              <a:rPr lang="en-US" sz="1800" dirty="0">
                <a:latin typeface="+mj-lt"/>
              </a:rPr>
              <a:t>Using FamilySearch Mobile App for preserving memories</a:t>
            </a:r>
          </a:p>
        </p:txBody>
      </p:sp>
      <p:pic>
        <p:nvPicPr>
          <p:cNvPr id="3" name="Picture 2" descr="A group of people sitting at a table&#10;&#10;Description automatically generated">
            <a:extLst>
              <a:ext uri="{FF2B5EF4-FFF2-40B4-BE49-F238E27FC236}">
                <a16:creationId xmlns:a16="http://schemas.microsoft.com/office/drawing/2014/main" id="{18BE2077-3088-5F95-9A1D-61E6A4D5BDC5}"/>
              </a:ext>
            </a:extLst>
          </p:cNvPr>
          <p:cNvPicPr>
            <a:picLocks noChangeAspect="1"/>
          </p:cNvPicPr>
          <p:nvPr/>
        </p:nvPicPr>
        <p:blipFill>
          <a:blip r:embed="rId3"/>
          <a:stretch>
            <a:fillRect/>
          </a:stretch>
        </p:blipFill>
        <p:spPr>
          <a:xfrm rot="5400000">
            <a:off x="686559" y="2132296"/>
            <a:ext cx="3734265" cy="2800699"/>
          </a:xfrm>
          <a:prstGeom prst="rect">
            <a:avLst/>
          </a:prstGeom>
        </p:spPr>
      </p:pic>
    </p:spTree>
    <p:extLst>
      <p:ext uri="{BB962C8B-B14F-4D97-AF65-F5344CB8AC3E}">
        <p14:creationId xmlns:p14="http://schemas.microsoft.com/office/powerpoint/2010/main" val="911590771"/>
      </p:ext>
    </p:extLst>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31DF9FF9-80B7-A6F9-BB86-31CCA536DF2D}"/>
            </a:ext>
          </a:extLst>
        </p:cNvPr>
        <p:cNvGrpSpPr/>
        <p:nvPr/>
      </p:nvGrpSpPr>
      <p:grpSpPr>
        <a:xfrm>
          <a:off x="0" y="0"/>
          <a:ext cx="0" cy="0"/>
          <a:chOff x="0" y="0"/>
          <a:chExt cx="0" cy="0"/>
        </a:xfrm>
      </p:grpSpPr>
      <p:sp>
        <p:nvSpPr>
          <p:cNvPr id="239" name="Google Shape;239;g28c04035518_0_2">
            <a:extLst>
              <a:ext uri="{FF2B5EF4-FFF2-40B4-BE49-F238E27FC236}">
                <a16:creationId xmlns:a16="http://schemas.microsoft.com/office/drawing/2014/main" id="{E238EB1D-6213-8C03-8C9F-B158BB12713C}"/>
              </a:ext>
            </a:extLst>
          </p:cNvPr>
          <p:cNvSpPr txBox="1">
            <a:spLocks noGrp="1"/>
          </p:cNvSpPr>
          <p:nvPr>
            <p:ph type="title"/>
          </p:nvPr>
        </p:nvSpPr>
        <p:spPr>
          <a:xfrm>
            <a:off x="1295074" y="753532"/>
            <a:ext cx="9601200" cy="91198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Arial" panose="020B0604020202020204" pitchFamily="34" charset="0"/>
                <a:cs typeface="Arial" panose="020B0604020202020204" pitchFamily="34" charset="0"/>
              </a:rPr>
              <a:t>NEW: Genealogical Fiction Book Club</a:t>
            </a:r>
            <a:endParaRPr sz="4000" b="1" dirty="0">
              <a:latin typeface="Arial" panose="020B0604020202020204" pitchFamily="34" charset="0"/>
              <a:cs typeface="Arial" panose="020B0604020202020204" pitchFamily="34" charset="0"/>
            </a:endParaRPr>
          </a:p>
        </p:txBody>
      </p:sp>
      <p:sp>
        <p:nvSpPr>
          <p:cNvPr id="240" name="Google Shape;240;g28c04035518_0_2">
            <a:extLst>
              <a:ext uri="{FF2B5EF4-FFF2-40B4-BE49-F238E27FC236}">
                <a16:creationId xmlns:a16="http://schemas.microsoft.com/office/drawing/2014/main" id="{F3BD82BF-9A41-D69B-E3FC-DB725640EA57}"/>
              </a:ext>
            </a:extLst>
          </p:cNvPr>
          <p:cNvSpPr txBox="1">
            <a:spLocks noGrp="1"/>
          </p:cNvSpPr>
          <p:nvPr>
            <p:ph type="body" idx="1"/>
          </p:nvPr>
        </p:nvSpPr>
        <p:spPr>
          <a:xfrm>
            <a:off x="3866823" y="1665513"/>
            <a:ext cx="7508813" cy="4438955"/>
          </a:xfrm>
          <a:prstGeom prst="rect">
            <a:avLst/>
          </a:prstGeom>
        </p:spPr>
        <p:txBody>
          <a:bodyPr spcFirstLastPara="1" wrap="square" lIns="91425" tIns="45700" rIns="91425" bIns="45700" anchor="t" anchorCtr="0">
            <a:noAutofit/>
          </a:bodyPr>
          <a:lstStyle/>
          <a:p>
            <a:pPr marL="0" lvl="0" indent="0" algn="l" rtl="0">
              <a:spcBef>
                <a:spcPts val="0"/>
              </a:spcBef>
              <a:buNone/>
            </a:pPr>
            <a:r>
              <a:rPr lang="en-US" sz="1800" dirty="0">
                <a:latin typeface="+mj-lt"/>
              </a:rPr>
              <a:t>A new special interest group is forming, and you can be part of the fun! The book club will be reading and discussing fictional books with a genealogical bent.</a:t>
            </a:r>
          </a:p>
          <a:p>
            <a:pPr marL="0" lvl="0" indent="0" algn="l" rtl="0">
              <a:spcBef>
                <a:spcPts val="0"/>
              </a:spcBef>
              <a:buNone/>
            </a:pPr>
            <a:endParaRPr lang="en-US" sz="1800" b="1" dirty="0">
              <a:latin typeface="+mj-lt"/>
            </a:endParaRPr>
          </a:p>
          <a:p>
            <a:pPr marL="0" lvl="0" indent="0" algn="ctr" rtl="0">
              <a:spcBef>
                <a:spcPts val="0"/>
              </a:spcBef>
              <a:buNone/>
            </a:pPr>
            <a:r>
              <a:rPr lang="en-US" sz="1800" b="1" dirty="0">
                <a:latin typeface="+mj-lt"/>
              </a:rPr>
              <a:t>Organizational Meeting</a:t>
            </a:r>
          </a:p>
          <a:p>
            <a:pPr marL="0" lvl="0" indent="0" algn="l" rtl="0">
              <a:spcBef>
                <a:spcPts val="0"/>
              </a:spcBef>
              <a:buNone/>
            </a:pPr>
            <a:endParaRPr lang="en-US" sz="1800" dirty="0">
              <a:latin typeface="+mj-lt"/>
            </a:endParaRPr>
          </a:p>
          <a:p>
            <a:pPr marL="0" lvl="0" indent="0" algn="l" rtl="0">
              <a:spcBef>
                <a:spcPts val="0"/>
              </a:spcBef>
              <a:buNone/>
            </a:pPr>
            <a:r>
              <a:rPr lang="en-US" sz="1800" b="1" dirty="0">
                <a:latin typeface="+mj-lt"/>
              </a:rPr>
              <a:t>Date:</a:t>
            </a:r>
            <a:r>
              <a:rPr lang="en-US" sz="1800" dirty="0">
                <a:latin typeface="+mj-lt"/>
              </a:rPr>
              <a:t> Thursday, January 23 at 10:00 AM PT via Zoom</a:t>
            </a:r>
          </a:p>
          <a:p>
            <a:pPr marL="0" lvl="0" indent="0" algn="l" rtl="0">
              <a:spcBef>
                <a:spcPts val="0"/>
              </a:spcBef>
              <a:buNone/>
            </a:pPr>
            <a:endParaRPr lang="en-US" sz="1800" b="1" dirty="0">
              <a:latin typeface="+mj-lt"/>
            </a:endParaRPr>
          </a:p>
          <a:p>
            <a:pPr marL="0" lvl="0" indent="0" algn="l" rtl="0">
              <a:spcBef>
                <a:spcPts val="0"/>
              </a:spcBef>
              <a:buNone/>
            </a:pPr>
            <a:r>
              <a:rPr lang="en-US" sz="1800" b="1" dirty="0">
                <a:latin typeface="+mj-lt"/>
              </a:rPr>
              <a:t>Contact:</a:t>
            </a:r>
            <a:r>
              <a:rPr lang="en-US" sz="1800" dirty="0">
                <a:latin typeface="+mj-lt"/>
              </a:rPr>
              <a:t> Kimberly Nichols at </a:t>
            </a:r>
            <a:r>
              <a:rPr lang="en-US" sz="1800" dirty="0">
                <a:solidFill>
                  <a:schemeClr val="accent3">
                    <a:lumMod val="75000"/>
                  </a:schemeClr>
                </a:solidFill>
                <a:latin typeface="+mj-lt"/>
                <a:hlinkClick r:id="rId3">
                  <a:extLst>
                    <a:ext uri="{A12FA001-AC4F-418D-AE19-62706E023703}">
                      <ahyp:hlinkClr xmlns:ahyp="http://schemas.microsoft.com/office/drawing/2018/hyperlinkcolor" val="tx"/>
                    </a:ext>
                  </a:extLst>
                </a:hlinkClick>
              </a:rPr>
              <a:t>vicepresident@eastsidegenealogicalsociety.org </a:t>
            </a:r>
            <a:r>
              <a:rPr lang="en-US" sz="1800" dirty="0">
                <a:latin typeface="+mj-lt"/>
              </a:rPr>
              <a:t>for the Zoom link and more information. Also contact her if you are interested but can’t attend.</a:t>
            </a:r>
          </a:p>
          <a:p>
            <a:pPr marL="0" lvl="0" indent="0" algn="l" rtl="0">
              <a:spcBef>
                <a:spcPts val="0"/>
              </a:spcBef>
              <a:buNone/>
            </a:pPr>
            <a:endParaRPr lang="en-US" sz="1800" dirty="0">
              <a:latin typeface="+mj-lt"/>
            </a:endParaRPr>
          </a:p>
          <a:p>
            <a:pPr marL="0" lvl="0" indent="0" algn="l" rtl="0">
              <a:spcBef>
                <a:spcPts val="0"/>
              </a:spcBef>
              <a:buNone/>
            </a:pPr>
            <a:r>
              <a:rPr lang="en-US" sz="1800" dirty="0">
                <a:latin typeface="+mj-lt"/>
              </a:rPr>
              <a:t>This will be an organizational meeting to decide what books we will read, when we will meet, how often we will meet, and the structure of our book club. Please come and participate!</a:t>
            </a:r>
          </a:p>
          <a:p>
            <a:pPr marL="0" lvl="0" indent="0" algn="l" rtl="0">
              <a:spcBef>
                <a:spcPts val="0"/>
              </a:spcBef>
              <a:buNone/>
            </a:pPr>
            <a:endParaRPr lang="en-US" sz="1800" b="1" dirty="0">
              <a:latin typeface="+mj-lt"/>
            </a:endParaRPr>
          </a:p>
          <a:p>
            <a:pPr marL="0" lvl="0" indent="0" algn="l" rtl="0">
              <a:spcBef>
                <a:spcPts val="0"/>
              </a:spcBef>
              <a:buNone/>
            </a:pPr>
            <a:endParaRPr lang="en-US" sz="1800" dirty="0">
              <a:latin typeface="+mj-lt"/>
            </a:endParaRPr>
          </a:p>
        </p:txBody>
      </p:sp>
      <p:pic>
        <p:nvPicPr>
          <p:cNvPr id="4" name="Picture 3" descr="A stack of books with pages open&#10;&#10;Description automatically generated">
            <a:extLst>
              <a:ext uri="{FF2B5EF4-FFF2-40B4-BE49-F238E27FC236}">
                <a16:creationId xmlns:a16="http://schemas.microsoft.com/office/drawing/2014/main" id="{4DEE8BED-C2D5-1FD0-9BA1-9B2D5E32C0AB}"/>
              </a:ext>
            </a:extLst>
          </p:cNvPr>
          <p:cNvPicPr>
            <a:picLocks noChangeAspect="1"/>
          </p:cNvPicPr>
          <p:nvPr/>
        </p:nvPicPr>
        <p:blipFill>
          <a:blip r:embed="rId4"/>
          <a:stretch>
            <a:fillRect/>
          </a:stretch>
        </p:blipFill>
        <p:spPr>
          <a:xfrm>
            <a:off x="816363" y="2431472"/>
            <a:ext cx="2975060" cy="1995055"/>
          </a:xfrm>
          <a:prstGeom prst="rect">
            <a:avLst/>
          </a:prstGeom>
        </p:spPr>
      </p:pic>
    </p:spTree>
    <p:extLst>
      <p:ext uri="{BB962C8B-B14F-4D97-AF65-F5344CB8AC3E}">
        <p14:creationId xmlns:p14="http://schemas.microsoft.com/office/powerpoint/2010/main" val="1244054821"/>
      </p:ext>
    </p:extLst>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AE4B89C2-AAD6-B840-C0DD-14AC5572CDD8}"/>
            </a:ext>
          </a:extLst>
        </p:cNvPr>
        <p:cNvGrpSpPr/>
        <p:nvPr/>
      </p:nvGrpSpPr>
      <p:grpSpPr>
        <a:xfrm>
          <a:off x="0" y="0"/>
          <a:ext cx="0" cy="0"/>
          <a:chOff x="0" y="0"/>
          <a:chExt cx="0" cy="0"/>
        </a:xfrm>
      </p:grpSpPr>
      <p:sp>
        <p:nvSpPr>
          <p:cNvPr id="239" name="Google Shape;239;g28c04035518_0_2">
            <a:extLst>
              <a:ext uri="{FF2B5EF4-FFF2-40B4-BE49-F238E27FC236}">
                <a16:creationId xmlns:a16="http://schemas.microsoft.com/office/drawing/2014/main" id="{7FA3E981-AE23-985D-9750-CF488518A104}"/>
              </a:ext>
            </a:extLst>
          </p:cNvPr>
          <p:cNvSpPr txBox="1">
            <a:spLocks noGrp="1"/>
          </p:cNvSpPr>
          <p:nvPr>
            <p:ph type="title"/>
          </p:nvPr>
        </p:nvSpPr>
        <p:spPr>
          <a:xfrm>
            <a:off x="1295074" y="753531"/>
            <a:ext cx="9601200" cy="135306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Arial" panose="020B0604020202020204" pitchFamily="34" charset="0"/>
                <a:cs typeface="Arial" panose="020B0604020202020204" pitchFamily="34" charset="0"/>
              </a:rPr>
              <a:t>Upcoming Help Desk Opportunities</a:t>
            </a:r>
            <a:br>
              <a:rPr lang="en-US" sz="36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Volunteer assistance with your research</a:t>
            </a:r>
            <a:endParaRPr sz="2800" dirty="0">
              <a:latin typeface="Arial" panose="020B0604020202020204" pitchFamily="34" charset="0"/>
              <a:cs typeface="Arial" panose="020B0604020202020204" pitchFamily="34" charset="0"/>
            </a:endParaRPr>
          </a:p>
        </p:txBody>
      </p:sp>
      <p:sp>
        <p:nvSpPr>
          <p:cNvPr id="240" name="Google Shape;240;g28c04035518_0_2">
            <a:extLst>
              <a:ext uri="{FF2B5EF4-FFF2-40B4-BE49-F238E27FC236}">
                <a16:creationId xmlns:a16="http://schemas.microsoft.com/office/drawing/2014/main" id="{9F7906FB-4320-176A-2FB2-491A92AB770D}"/>
              </a:ext>
            </a:extLst>
          </p:cNvPr>
          <p:cNvSpPr txBox="1">
            <a:spLocks noGrp="1"/>
          </p:cNvSpPr>
          <p:nvPr>
            <p:ph type="body" idx="1"/>
          </p:nvPr>
        </p:nvSpPr>
        <p:spPr>
          <a:xfrm>
            <a:off x="4012947" y="2570451"/>
            <a:ext cx="7312026" cy="3404322"/>
          </a:xfrm>
          <a:prstGeom prst="rect">
            <a:avLst/>
          </a:prstGeom>
        </p:spPr>
        <p:txBody>
          <a:bodyPr spcFirstLastPara="1" wrap="square" lIns="91425" tIns="45700" rIns="91425" bIns="45700" anchor="t" anchorCtr="0">
            <a:noAutofit/>
          </a:bodyPr>
          <a:lstStyle/>
          <a:p>
            <a:pPr marL="0" lvl="0" indent="0">
              <a:buNone/>
            </a:pPr>
            <a:r>
              <a:rPr lang="en-US" b="1" dirty="0">
                <a:latin typeface="+mj-lt"/>
              </a:rPr>
              <a:t>In-Person: </a:t>
            </a:r>
            <a:r>
              <a:rPr lang="en-US" dirty="0">
                <a:latin typeface="+mj-lt"/>
              </a:rPr>
              <a:t>Bellevue Library, Room 4 </a:t>
            </a:r>
          </a:p>
          <a:p>
            <a:pPr marL="800100" lvl="1" indent="-342900"/>
            <a:r>
              <a:rPr lang="en-US" dirty="0">
                <a:latin typeface="+mj-lt"/>
              </a:rPr>
              <a:t>2</a:t>
            </a:r>
            <a:r>
              <a:rPr lang="en-US" baseline="30000" dirty="0">
                <a:latin typeface="+mj-lt"/>
              </a:rPr>
              <a:t>nd</a:t>
            </a:r>
            <a:r>
              <a:rPr lang="en-US" dirty="0">
                <a:latin typeface="+mj-lt"/>
              </a:rPr>
              <a:t> and 4</a:t>
            </a:r>
            <a:r>
              <a:rPr lang="en-US" baseline="30000" dirty="0">
                <a:latin typeface="+mj-lt"/>
              </a:rPr>
              <a:t>th</a:t>
            </a:r>
            <a:r>
              <a:rPr lang="en-US" dirty="0">
                <a:latin typeface="+mj-lt"/>
              </a:rPr>
              <a:t> Thursdays of each month </a:t>
            </a:r>
          </a:p>
          <a:p>
            <a:pPr marL="800100" lvl="1" indent="-342900"/>
            <a:r>
              <a:rPr lang="en-US" dirty="0">
                <a:latin typeface="+mj-lt"/>
              </a:rPr>
              <a:t>Drop in between10:30 AM and 12:30 PM</a:t>
            </a:r>
          </a:p>
          <a:p>
            <a:pPr marL="0" lvl="0" indent="0">
              <a:buNone/>
            </a:pPr>
            <a:endParaRPr lang="en-US" i="1" dirty="0">
              <a:solidFill>
                <a:srgbClr val="FF0000"/>
              </a:solidFill>
              <a:latin typeface="+mj-lt"/>
            </a:endParaRPr>
          </a:p>
          <a:p>
            <a:pPr marL="0" lvl="0" indent="0" algn="l" rtl="0">
              <a:spcBef>
                <a:spcPts val="360"/>
              </a:spcBef>
              <a:spcAft>
                <a:spcPts val="0"/>
              </a:spcAft>
              <a:buNone/>
            </a:pPr>
            <a:r>
              <a:rPr lang="en-US" b="1" dirty="0">
                <a:latin typeface="+mj-lt"/>
              </a:rPr>
              <a:t>Via Zoom: </a:t>
            </a:r>
          </a:p>
          <a:p>
            <a:pPr marL="800100" lvl="1" indent="-342900"/>
            <a:r>
              <a:rPr lang="en-US" dirty="0">
                <a:latin typeface="+mj-lt"/>
              </a:rPr>
              <a:t>3</a:t>
            </a:r>
            <a:r>
              <a:rPr lang="en-US" baseline="30000" dirty="0">
                <a:latin typeface="+mj-lt"/>
              </a:rPr>
              <a:t>rd</a:t>
            </a:r>
            <a:r>
              <a:rPr lang="en-US" dirty="0">
                <a:latin typeface="+mj-lt"/>
              </a:rPr>
              <a:t> Wednesday of each month</a:t>
            </a:r>
          </a:p>
          <a:p>
            <a:pPr marL="800100" lvl="1" indent="-342900"/>
            <a:r>
              <a:rPr lang="en-US" dirty="0">
                <a:latin typeface="+mj-lt"/>
              </a:rPr>
              <a:t>1:00 PM or 2:00 PM</a:t>
            </a:r>
          </a:p>
          <a:p>
            <a:pPr marL="800100" lvl="1" indent="-342900"/>
            <a:r>
              <a:rPr lang="en-US" dirty="0">
                <a:latin typeface="+mj-lt"/>
              </a:rPr>
              <a:t>Sign up on </a:t>
            </a:r>
            <a:r>
              <a:rPr lang="en-US" dirty="0">
                <a:solidFill>
                  <a:schemeClr val="accent3">
                    <a:lumMod val="75000"/>
                  </a:schemeClr>
                </a:solidFill>
                <a:latin typeface="+mj-lt"/>
                <a:hlinkClick r:id="rId3">
                  <a:extLst>
                    <a:ext uri="{A12FA001-AC4F-418D-AE19-62706E023703}">
                      <ahyp:hlinkClr xmlns:ahyp="http://schemas.microsoft.com/office/drawing/2018/hyperlinkcolor" val="tx"/>
                    </a:ext>
                  </a:extLst>
                </a:hlinkClick>
              </a:rPr>
              <a:t>KCLS.org</a:t>
            </a:r>
            <a:endParaRPr lang="en-US" b="1" dirty="0">
              <a:solidFill>
                <a:schemeClr val="accent3">
                  <a:lumMod val="75000"/>
                </a:schemeClr>
              </a:solidFill>
              <a:latin typeface="+mj-lt"/>
            </a:endParaRPr>
          </a:p>
        </p:txBody>
      </p:sp>
      <p:pic>
        <p:nvPicPr>
          <p:cNvPr id="3" name="Picture 2" descr="A desks in a library&#10;&#10;Description automatically generated">
            <a:extLst>
              <a:ext uri="{FF2B5EF4-FFF2-40B4-BE49-F238E27FC236}">
                <a16:creationId xmlns:a16="http://schemas.microsoft.com/office/drawing/2014/main" id="{89526BF2-19CD-4B91-ED87-25802C9EC8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7027" y="2570451"/>
            <a:ext cx="3038475" cy="2028825"/>
          </a:xfrm>
          <a:prstGeom prst="rect">
            <a:avLst/>
          </a:prstGeom>
        </p:spPr>
      </p:pic>
    </p:spTree>
    <p:extLst>
      <p:ext uri="{BB962C8B-B14F-4D97-AF65-F5344CB8AC3E}">
        <p14:creationId xmlns:p14="http://schemas.microsoft.com/office/powerpoint/2010/main" val="3216537354"/>
      </p:ext>
    </p:extLst>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 name="Text Placeholder 2">
            <a:extLst>
              <a:ext uri="{FF2B5EF4-FFF2-40B4-BE49-F238E27FC236}">
                <a16:creationId xmlns:a16="http://schemas.microsoft.com/office/drawing/2014/main" id="{FF76BA59-DA58-8B8B-765F-4A02978BF9A5}"/>
              </a:ext>
            </a:extLst>
          </p:cNvPr>
          <p:cNvSpPr>
            <a:spLocks noGrp="1"/>
          </p:cNvSpPr>
          <p:nvPr>
            <p:ph type="body" idx="1"/>
          </p:nvPr>
        </p:nvSpPr>
        <p:spPr>
          <a:xfrm>
            <a:off x="1945502" y="3735478"/>
            <a:ext cx="8300995" cy="2329851"/>
          </a:xfrm>
        </p:spPr>
        <p:txBody>
          <a:bodyPr/>
          <a:lstStyle/>
          <a:p>
            <a:pPr marL="0"/>
            <a:r>
              <a:rPr lang="en-US" sz="2800" dirty="0">
                <a:latin typeface="+mj-lt"/>
              </a:rPr>
              <a:t>If you get value out of our meetings and/or Special Interest Groups, please consider joining ($20 for 12 months) or donating to Eastside Genealogical Society. </a:t>
            </a:r>
          </a:p>
          <a:p>
            <a:pPr marL="0">
              <a:spcBef>
                <a:spcPts val="600"/>
              </a:spcBef>
            </a:pPr>
            <a:r>
              <a:rPr lang="en-US" dirty="0">
                <a:solidFill>
                  <a:schemeClr val="accent3">
                    <a:lumMod val="75000"/>
                  </a:schemeClr>
                </a:solidFill>
                <a:latin typeface="+mj-lt"/>
                <a:hlinkClick r:id="rId3">
                  <a:extLst>
                    <a:ext uri="{A12FA001-AC4F-418D-AE19-62706E023703}">
                      <ahyp:hlinkClr xmlns:ahyp="http://schemas.microsoft.com/office/drawing/2018/hyperlinkcolor" val="tx"/>
                    </a:ext>
                  </a:extLst>
                </a:hlinkClick>
              </a:rPr>
              <a:t>eastsidegenealogicalsociety.org/membership/</a:t>
            </a:r>
            <a:endParaRPr lang="en-US" dirty="0">
              <a:solidFill>
                <a:schemeClr val="accent3">
                  <a:lumMod val="75000"/>
                </a:schemeClr>
              </a:solidFill>
              <a:latin typeface="+mj-lt"/>
            </a:endParaRPr>
          </a:p>
          <a:p>
            <a:pPr marL="0"/>
            <a:endParaRPr lang="en-US" sz="2000" dirty="0">
              <a:latin typeface="+mj-lt"/>
            </a:endParaRPr>
          </a:p>
          <a:p>
            <a:endParaRPr lang="en-US" dirty="0"/>
          </a:p>
        </p:txBody>
      </p:sp>
      <p:pic>
        <p:nvPicPr>
          <p:cNvPr id="10" name="Picture 9" descr="A red sign with white text&#10;&#10;Description automatically generated">
            <a:extLst>
              <a:ext uri="{FF2B5EF4-FFF2-40B4-BE49-F238E27FC236}">
                <a16:creationId xmlns:a16="http://schemas.microsoft.com/office/drawing/2014/main" id="{C178635D-1091-3EE1-96D3-388CD6D808BF}"/>
              </a:ext>
            </a:extLst>
          </p:cNvPr>
          <p:cNvPicPr>
            <a:picLocks noChangeAspect="1"/>
          </p:cNvPicPr>
          <p:nvPr/>
        </p:nvPicPr>
        <p:blipFill>
          <a:blip r:embed="rId4"/>
          <a:stretch>
            <a:fillRect/>
          </a:stretch>
        </p:blipFill>
        <p:spPr>
          <a:xfrm>
            <a:off x="3554814" y="1099149"/>
            <a:ext cx="5079196" cy="2329851"/>
          </a:xfrm>
          <a:prstGeom prst="rect">
            <a:avLst/>
          </a:prstGeom>
        </p:spPr>
      </p:pic>
    </p:spTree>
    <p:extLst>
      <p:ext uri="{BB962C8B-B14F-4D97-AF65-F5344CB8AC3E}">
        <p14:creationId xmlns:p14="http://schemas.microsoft.com/office/powerpoint/2010/main" val="2165565400"/>
      </p:ext>
    </p:extLst>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1800"/>
              <a:buNone/>
            </a:pPr>
            <a:br>
              <a:rPr lang="en-US" sz="3600" dirty="0"/>
            </a:br>
            <a:r>
              <a:rPr lang="en-US" sz="4000" dirty="0">
                <a:latin typeface="+mn-lt"/>
              </a:rPr>
              <a:t>About our Next Meeting</a:t>
            </a:r>
            <a:endParaRPr sz="4000" dirty="0">
              <a:latin typeface="+mn-lt"/>
            </a:endParaRPr>
          </a:p>
          <a:p>
            <a:pPr marL="0" lvl="0" indent="0" algn="ctr" rtl="0">
              <a:lnSpc>
                <a:spcPct val="100000"/>
              </a:lnSpc>
              <a:spcBef>
                <a:spcPts val="360"/>
              </a:spcBef>
              <a:spcAft>
                <a:spcPts val="0"/>
              </a:spcAft>
              <a:buClr>
                <a:schemeClr val="dk1"/>
              </a:buClr>
              <a:buSzPts val="1100"/>
              <a:buNone/>
            </a:pPr>
            <a:r>
              <a:rPr lang="en-US" sz="2800" dirty="0">
                <a:solidFill>
                  <a:schemeClr val="dk1"/>
                </a:solidFill>
                <a:highlight>
                  <a:schemeClr val="lt1"/>
                </a:highlight>
                <a:latin typeface="+mn-lt"/>
              </a:rPr>
              <a:t>February 13, 7:00 PM PT</a:t>
            </a:r>
            <a:endParaRPr sz="2800" dirty="0">
              <a:latin typeface="+mn-lt"/>
            </a:endParaRPr>
          </a:p>
          <a:p>
            <a:pPr marL="0" lvl="0" indent="0" algn="ctr" rtl="0">
              <a:lnSpc>
                <a:spcPct val="100000"/>
              </a:lnSpc>
              <a:spcBef>
                <a:spcPts val="0"/>
              </a:spcBef>
              <a:spcAft>
                <a:spcPts val="0"/>
              </a:spcAft>
              <a:buClr>
                <a:srgbClr val="262626"/>
              </a:buClr>
              <a:buSzPts val="1800"/>
              <a:buNone/>
            </a:pPr>
            <a:r>
              <a:rPr lang="en-US" sz="3600" dirty="0"/>
              <a:t> </a:t>
            </a:r>
            <a:endParaRPr sz="3300" dirty="0">
              <a:solidFill>
                <a:srgbClr val="A61C00"/>
              </a:solidFill>
            </a:endParaRPr>
          </a:p>
        </p:txBody>
      </p:sp>
      <p:sp>
        <p:nvSpPr>
          <p:cNvPr id="2" name="Text Placeholder 1">
            <a:extLst>
              <a:ext uri="{FF2B5EF4-FFF2-40B4-BE49-F238E27FC236}">
                <a16:creationId xmlns:a16="http://schemas.microsoft.com/office/drawing/2014/main" id="{8AB7D2E5-8347-48D3-0A4E-544B3D93DD7F}"/>
              </a:ext>
            </a:extLst>
          </p:cNvPr>
          <p:cNvSpPr>
            <a:spLocks noGrp="1"/>
          </p:cNvSpPr>
          <p:nvPr>
            <p:ph type="body" idx="2"/>
          </p:nvPr>
        </p:nvSpPr>
        <p:spPr>
          <a:xfrm>
            <a:off x="3792682" y="2560320"/>
            <a:ext cx="7106966" cy="3310128"/>
          </a:xfrm>
        </p:spPr>
        <p:txBody>
          <a:bodyPr/>
          <a:lstStyle/>
          <a:p>
            <a:pPr marL="0" lvl="0" indent="0" algn="ctr" rtl="0">
              <a:spcBef>
                <a:spcPts val="360"/>
              </a:spcBef>
              <a:spcAft>
                <a:spcPts val="0"/>
              </a:spcAft>
              <a:buClr>
                <a:schemeClr val="dk1"/>
              </a:buClr>
              <a:buSzPts val="2070"/>
              <a:buFont typeface="Arial"/>
              <a:buNone/>
            </a:pPr>
            <a:r>
              <a:rPr lang="en-US" sz="2000" b="1" dirty="0">
                <a:solidFill>
                  <a:schemeClr val="dk1"/>
                </a:solidFill>
                <a:latin typeface="+mj-lt"/>
                <a:ea typeface="Georgia"/>
                <a:cs typeface="Georgia"/>
                <a:sym typeface="Georgia"/>
              </a:rPr>
              <a:t>Topic:</a:t>
            </a:r>
            <a:r>
              <a:rPr lang="en-US" sz="2000" dirty="0">
                <a:solidFill>
                  <a:schemeClr val="dk1"/>
                </a:solidFill>
                <a:latin typeface="+mj-lt"/>
                <a:ea typeface="Georgia"/>
                <a:cs typeface="Georgia"/>
                <a:sym typeface="Georgia"/>
              </a:rPr>
              <a:t> </a:t>
            </a:r>
            <a:r>
              <a:rPr lang="en-US" sz="2000" dirty="0">
                <a:solidFill>
                  <a:srgbClr val="303030"/>
                </a:solidFill>
                <a:highlight>
                  <a:srgbClr val="FFFFFF"/>
                </a:highlight>
                <a:latin typeface="+mj-lt"/>
                <a:ea typeface="Georgia"/>
                <a:cs typeface="Georgia"/>
                <a:sym typeface="Georgia"/>
              </a:rPr>
              <a:t>That Splendid Little War: Researching the Spanish-American War</a:t>
            </a:r>
          </a:p>
          <a:p>
            <a:pPr marL="0" lvl="0" indent="0" rtl="0">
              <a:spcBef>
                <a:spcPts val="360"/>
              </a:spcBef>
              <a:spcAft>
                <a:spcPts val="0"/>
              </a:spcAft>
              <a:buClr>
                <a:schemeClr val="dk1"/>
              </a:buClr>
              <a:buSzPts val="2070"/>
              <a:buFont typeface="Arial"/>
              <a:buNone/>
            </a:pPr>
            <a:r>
              <a:rPr lang="en-US" sz="1200" dirty="0">
                <a:solidFill>
                  <a:schemeClr val="dk1"/>
                </a:solidFill>
                <a:latin typeface="+mj-lt"/>
                <a:ea typeface="Georgia"/>
                <a:cs typeface="Georgia"/>
                <a:sym typeface="Georgia"/>
              </a:rPr>
              <a:t>Service records, pensions and other primary sources covering veterans who served in both the regular army and volunteer forces during the Spanish-American War. Also included are the later Philippine Insurrection and the Boxer Rebellion.</a:t>
            </a:r>
          </a:p>
          <a:p>
            <a:pPr marL="0" lvl="0" indent="0" algn="ctr" rtl="0">
              <a:spcBef>
                <a:spcPts val="360"/>
              </a:spcBef>
              <a:spcAft>
                <a:spcPts val="0"/>
              </a:spcAft>
              <a:buClr>
                <a:schemeClr val="dk1"/>
              </a:buClr>
              <a:buSzPts val="2070"/>
              <a:buFont typeface="Arial"/>
              <a:buNone/>
            </a:pPr>
            <a:endParaRPr lang="en-US" sz="1200" b="1" dirty="0">
              <a:solidFill>
                <a:schemeClr val="dk1"/>
              </a:solidFill>
              <a:latin typeface="+mj-lt"/>
              <a:ea typeface="Georgia"/>
              <a:cs typeface="Georgia"/>
              <a:sym typeface="Georgia"/>
            </a:endParaRPr>
          </a:p>
          <a:p>
            <a:pPr marL="0" lvl="0" indent="0" algn="ctr" rtl="0">
              <a:spcBef>
                <a:spcPts val="360"/>
              </a:spcBef>
              <a:spcAft>
                <a:spcPts val="0"/>
              </a:spcAft>
              <a:buClr>
                <a:schemeClr val="dk1"/>
              </a:buClr>
              <a:buSzPts val="2070"/>
              <a:buFont typeface="Arial"/>
              <a:buNone/>
            </a:pPr>
            <a:r>
              <a:rPr lang="en-US" sz="2000" b="1" dirty="0">
                <a:solidFill>
                  <a:schemeClr val="dk1"/>
                </a:solidFill>
                <a:latin typeface="+mj-lt"/>
                <a:ea typeface="Georgia"/>
                <a:cs typeface="Georgia"/>
                <a:sym typeface="Georgia"/>
              </a:rPr>
              <a:t>Our speaker</a:t>
            </a:r>
            <a:r>
              <a:rPr lang="en-US" sz="2000" dirty="0">
                <a:solidFill>
                  <a:schemeClr val="dk1"/>
                </a:solidFill>
                <a:latin typeface="+mj-lt"/>
                <a:ea typeface="Georgia"/>
                <a:cs typeface="Georgia"/>
                <a:sym typeface="Georgia"/>
              </a:rPr>
              <a:t>: Michael L. Strauss</a:t>
            </a:r>
          </a:p>
          <a:p>
            <a:pPr marL="0" lvl="0" indent="0" algn="ctr" rtl="0">
              <a:spcBef>
                <a:spcPts val="360"/>
              </a:spcBef>
              <a:spcAft>
                <a:spcPts val="0"/>
              </a:spcAft>
              <a:buClr>
                <a:schemeClr val="dk1"/>
              </a:buClr>
              <a:buSzPts val="2070"/>
              <a:buFont typeface="Arial"/>
              <a:buNone/>
            </a:pPr>
            <a:endParaRPr lang="en-US" sz="1200" dirty="0">
              <a:solidFill>
                <a:schemeClr val="dk1"/>
              </a:solidFill>
              <a:latin typeface="+mj-lt"/>
              <a:ea typeface="Georgia"/>
              <a:cs typeface="Georgia"/>
              <a:sym typeface="Georgia"/>
            </a:endParaRPr>
          </a:p>
          <a:p>
            <a:pPr marL="0" lvl="0" indent="0" algn="ctr" rtl="0">
              <a:spcBef>
                <a:spcPts val="360"/>
              </a:spcBef>
              <a:spcAft>
                <a:spcPts val="0"/>
              </a:spcAft>
              <a:buClr>
                <a:schemeClr val="dk1"/>
              </a:buClr>
              <a:buSzPts val="2070"/>
              <a:buFont typeface="Arial"/>
              <a:buNone/>
            </a:pPr>
            <a:r>
              <a:rPr lang="en-US" sz="1900" dirty="0">
                <a:solidFill>
                  <a:schemeClr val="dk1"/>
                </a:solidFill>
                <a:latin typeface="+mj-lt"/>
                <a:ea typeface="Georgia"/>
                <a:cs typeface="Georgia"/>
                <a:sym typeface="Georgia"/>
              </a:rPr>
              <a:t>Virtual doors open at 6:30 PM; the meeting will start at 7:00 PM</a:t>
            </a:r>
          </a:p>
          <a:p>
            <a:pPr marL="0" lvl="0" indent="0" algn="ctr" rtl="0">
              <a:spcBef>
                <a:spcPts val="360"/>
              </a:spcBef>
              <a:spcAft>
                <a:spcPts val="0"/>
              </a:spcAft>
              <a:buClr>
                <a:schemeClr val="dk1"/>
              </a:buClr>
              <a:buSzPts val="2070"/>
              <a:buFont typeface="Arial"/>
              <a:buNone/>
            </a:pPr>
            <a:endParaRPr lang="en-US" sz="1200" dirty="0">
              <a:solidFill>
                <a:schemeClr val="dk1"/>
              </a:solidFill>
              <a:latin typeface="+mj-lt"/>
              <a:ea typeface="Georgia"/>
              <a:cs typeface="Georgia"/>
              <a:sym typeface="Georgia"/>
            </a:endParaRPr>
          </a:p>
          <a:p>
            <a:pPr marL="0" lvl="0" indent="0" algn="ctr" rtl="0">
              <a:spcBef>
                <a:spcPts val="360"/>
              </a:spcBef>
              <a:spcAft>
                <a:spcPts val="0"/>
              </a:spcAft>
              <a:buClr>
                <a:schemeClr val="dk1"/>
              </a:buClr>
              <a:buSzPts val="2070"/>
              <a:buFont typeface="Arial"/>
              <a:buNone/>
            </a:pPr>
            <a:r>
              <a:rPr lang="en-US" sz="1600" dirty="0">
                <a:latin typeface="Arial" panose="020B0604020202020204" pitchFamily="34" charset="0"/>
                <a:cs typeface="Arial" panose="020B0604020202020204" pitchFamily="34" charset="0"/>
              </a:rPr>
              <a:t>Check our website for more information: </a:t>
            </a:r>
            <a:r>
              <a:rPr lang="en-US" sz="1600" dirty="0">
                <a:solidFill>
                  <a:schemeClr val="accent3">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eastsidegenealogicalsociety.org</a:t>
            </a:r>
            <a:endParaRPr lang="en-US" sz="1600" dirty="0">
              <a:solidFill>
                <a:schemeClr val="accent3">
                  <a:lumMod val="75000"/>
                </a:schemeClr>
              </a:solidFill>
              <a:latin typeface="Arial" panose="020B0604020202020204" pitchFamily="34" charset="0"/>
              <a:ea typeface="Georgia"/>
              <a:cs typeface="Arial" panose="020B0604020202020204" pitchFamily="34" charset="0"/>
              <a:sym typeface="Georgia"/>
            </a:endParaRPr>
          </a:p>
          <a:p>
            <a:endParaRPr lang="en-US" dirty="0"/>
          </a:p>
        </p:txBody>
      </p:sp>
      <p:pic>
        <p:nvPicPr>
          <p:cNvPr id="5" name="Picture 4" descr="A person in a military uniform holding a rifle&#10;&#10;Description automatically generated">
            <a:extLst>
              <a:ext uri="{FF2B5EF4-FFF2-40B4-BE49-F238E27FC236}">
                <a16:creationId xmlns:a16="http://schemas.microsoft.com/office/drawing/2014/main" id="{12B31B1D-99D7-D5DC-28F4-AE53589F8F29}"/>
              </a:ext>
            </a:extLst>
          </p:cNvPr>
          <p:cNvPicPr>
            <a:picLocks noChangeAspect="1"/>
          </p:cNvPicPr>
          <p:nvPr/>
        </p:nvPicPr>
        <p:blipFill>
          <a:blip r:embed="rId4"/>
          <a:stretch>
            <a:fillRect/>
          </a:stretch>
        </p:blipFill>
        <p:spPr>
          <a:xfrm>
            <a:off x="1292352" y="2430537"/>
            <a:ext cx="2272577" cy="3439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09a278624_0_1"/>
          <p:cNvSpPr txBox="1">
            <a:spLocks noGrp="1"/>
          </p:cNvSpPr>
          <p:nvPr>
            <p:ph type="title"/>
          </p:nvPr>
        </p:nvSpPr>
        <p:spPr>
          <a:xfrm>
            <a:off x="1295402" y="767443"/>
            <a:ext cx="9601200" cy="156754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latin typeface="Arial" panose="020B0604020202020204" pitchFamily="34" charset="0"/>
                <a:cs typeface="Arial" panose="020B0604020202020204" pitchFamily="34" charset="0"/>
              </a:rPr>
              <a:t>Looking ahead to future EGS meetings</a:t>
            </a:r>
            <a:endParaRPr sz="3600"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US" sz="2700" dirty="0">
                <a:latin typeface="Arial" panose="020B0604020202020204" pitchFamily="34" charset="0"/>
                <a:cs typeface="Arial" panose="020B0604020202020204" pitchFamily="34" charset="0"/>
              </a:rPr>
              <a:t>Check our website for more information:</a:t>
            </a:r>
            <a:br>
              <a:rPr lang="en-US" sz="2700" dirty="0">
                <a:latin typeface="Arial" panose="020B0604020202020204" pitchFamily="34" charset="0"/>
                <a:cs typeface="Arial" panose="020B0604020202020204" pitchFamily="34" charset="0"/>
              </a:rPr>
            </a:br>
            <a:r>
              <a:rPr lang="en-US" sz="2700" dirty="0">
                <a:solidFill>
                  <a:schemeClr val="accent3">
                    <a:lumMod val="75000"/>
                  </a:schemeClr>
                </a:solidFill>
                <a:latin typeface="Arial" panose="020B0604020202020204" pitchFamily="34"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eastsidegenealogicalsociety.org</a:t>
            </a:r>
            <a:endParaRPr sz="2700" dirty="0">
              <a:solidFill>
                <a:schemeClr val="accent3">
                  <a:lumMod val="75000"/>
                </a:schemeClr>
              </a:solidFill>
              <a:latin typeface="Arial" panose="020B0604020202020204" pitchFamily="34" charset="0"/>
              <a:cs typeface="Arial" panose="020B0604020202020204" pitchFamily="34" charset="0"/>
            </a:endParaRPr>
          </a:p>
        </p:txBody>
      </p:sp>
      <p:sp>
        <p:nvSpPr>
          <p:cNvPr id="164" name="Google Shape;164;g2509a278624_0_1"/>
          <p:cNvSpPr txBox="1">
            <a:spLocks noGrp="1"/>
          </p:cNvSpPr>
          <p:nvPr>
            <p:ph type="body" idx="1"/>
          </p:nvPr>
        </p:nvSpPr>
        <p:spPr>
          <a:xfrm>
            <a:off x="1295401" y="2556932"/>
            <a:ext cx="9601200" cy="3533625"/>
          </a:xfrm>
          <a:prstGeom prst="rect">
            <a:avLst/>
          </a:prstGeom>
        </p:spPr>
        <p:txBody>
          <a:bodyPr spcFirstLastPara="1" wrap="square" lIns="91425" tIns="45700" rIns="91425" bIns="45700" anchor="t" anchorCtr="0">
            <a:noAutofit/>
          </a:bodyPr>
          <a:lstStyle/>
          <a:p>
            <a:pPr marL="0" indent="0">
              <a:buNone/>
            </a:pPr>
            <a:endParaRPr lang="en-US" sz="2800" b="1" dirty="0">
              <a:solidFill>
                <a:srgbClr val="303030"/>
              </a:solidFill>
              <a:highlight>
                <a:srgbClr val="FFFFFF"/>
              </a:highlight>
              <a:latin typeface="+mj-lt"/>
              <a:ea typeface="Georgia"/>
              <a:cs typeface="Georgia"/>
              <a:sym typeface="Georgia"/>
            </a:endParaRPr>
          </a:p>
          <a:p>
            <a:pPr marL="0" indent="0">
              <a:buNone/>
            </a:pPr>
            <a:r>
              <a:rPr lang="en-US" sz="2800" b="1" dirty="0">
                <a:solidFill>
                  <a:srgbClr val="303030"/>
                </a:solidFill>
                <a:highlight>
                  <a:srgbClr val="FFFFFF"/>
                </a:highlight>
                <a:latin typeface="+mj-lt"/>
                <a:ea typeface="Georgia"/>
                <a:cs typeface="Georgia"/>
                <a:sym typeface="Georgia"/>
              </a:rPr>
              <a:t>March 13</a:t>
            </a:r>
            <a:r>
              <a:rPr lang="en-US" sz="2800" dirty="0">
                <a:solidFill>
                  <a:srgbClr val="303030"/>
                </a:solidFill>
                <a:highlight>
                  <a:srgbClr val="FFFFFF"/>
                </a:highlight>
                <a:latin typeface="+mj-lt"/>
                <a:ea typeface="Georgia"/>
                <a:cs typeface="Georgia"/>
                <a:sym typeface="Georgia"/>
              </a:rPr>
              <a:t>: The Scots-Irish in America</a:t>
            </a:r>
          </a:p>
          <a:p>
            <a:pPr marL="0" indent="0">
              <a:buNone/>
            </a:pPr>
            <a:r>
              <a:rPr lang="en-US" sz="2800" dirty="0">
                <a:solidFill>
                  <a:srgbClr val="303030"/>
                </a:solidFill>
                <a:highlight>
                  <a:srgbClr val="FFFFFF"/>
                </a:highlight>
                <a:latin typeface="+mj-lt"/>
                <a:ea typeface="Georgia"/>
                <a:cs typeface="Georgia"/>
                <a:sym typeface="Georgia"/>
              </a:rPr>
              <a:t>		– Peggy Clemens Lauritzen</a:t>
            </a:r>
          </a:p>
          <a:p>
            <a:pPr marL="0" indent="0">
              <a:buNone/>
            </a:pPr>
            <a:endParaRPr lang="en-US" sz="2800" dirty="0">
              <a:solidFill>
                <a:srgbClr val="303030"/>
              </a:solidFill>
              <a:highlight>
                <a:srgbClr val="FFFFFF"/>
              </a:highlight>
              <a:latin typeface="+mj-lt"/>
              <a:ea typeface="Georgia"/>
              <a:cs typeface="Georgia"/>
              <a:sym typeface="Georgia"/>
            </a:endParaRPr>
          </a:p>
          <a:p>
            <a:pPr marL="0" indent="0">
              <a:buNone/>
            </a:pPr>
            <a:r>
              <a:rPr lang="en-US" sz="2800" b="1" dirty="0">
                <a:solidFill>
                  <a:srgbClr val="303030"/>
                </a:solidFill>
                <a:highlight>
                  <a:srgbClr val="FFFFFF"/>
                </a:highlight>
                <a:latin typeface="+mj-lt"/>
                <a:ea typeface="Georgia"/>
                <a:cs typeface="Georgia"/>
                <a:sym typeface="Georgia"/>
              </a:rPr>
              <a:t>April 10:</a:t>
            </a:r>
            <a:r>
              <a:rPr lang="en-US" sz="2800" dirty="0">
                <a:solidFill>
                  <a:srgbClr val="303030"/>
                </a:solidFill>
                <a:highlight>
                  <a:srgbClr val="FFFFFF"/>
                </a:highlight>
                <a:latin typeface="+mj-lt"/>
                <a:ea typeface="Georgia"/>
                <a:cs typeface="Georgia"/>
                <a:sym typeface="Georgia"/>
              </a:rPr>
              <a:t> There’s Gold in Federal Government Reports</a:t>
            </a:r>
          </a:p>
          <a:p>
            <a:pPr marL="0" indent="0">
              <a:buNone/>
            </a:pPr>
            <a:r>
              <a:rPr lang="en-US" sz="2800" dirty="0">
                <a:solidFill>
                  <a:srgbClr val="303030"/>
                </a:solidFill>
                <a:highlight>
                  <a:srgbClr val="FFFFFF"/>
                </a:highlight>
                <a:latin typeface="+mj-lt"/>
                <a:ea typeface="Georgia"/>
                <a:cs typeface="Georgia"/>
                <a:sym typeface="Georgia"/>
              </a:rPr>
              <a:t>	       – Mike White</a:t>
            </a:r>
          </a:p>
          <a:p>
            <a:pPr marL="0" indent="0">
              <a:buNone/>
            </a:pPr>
            <a:endParaRPr lang="en-US" sz="2800" b="1" dirty="0">
              <a:solidFill>
                <a:srgbClr val="303030"/>
              </a:solidFill>
              <a:highlight>
                <a:srgbClr val="FFFFFF"/>
              </a:highlight>
              <a:latin typeface="+mj-lt"/>
              <a:ea typeface="Georgia"/>
              <a:cs typeface="Georgia"/>
              <a:sym typeface="Georgia"/>
            </a:endParaRPr>
          </a:p>
          <a:p>
            <a:pPr marL="0" indent="0">
              <a:buNone/>
            </a:pPr>
            <a:endParaRPr lang="en-US" sz="2800" b="1" dirty="0">
              <a:solidFill>
                <a:srgbClr val="303030"/>
              </a:solidFill>
              <a:highlight>
                <a:srgbClr val="FFFFFF"/>
              </a:highlight>
              <a:latin typeface="+mj-lt"/>
              <a:ea typeface="Georgia"/>
              <a:cs typeface="Georgia"/>
              <a:sym typeface="Georgia"/>
            </a:endParaRPr>
          </a:p>
          <a:p>
            <a:pPr marL="0" lvl="0" indent="0" algn="l" rtl="0">
              <a:spcBef>
                <a:spcPts val="360"/>
              </a:spcBef>
              <a:spcAft>
                <a:spcPts val="0"/>
              </a:spcAft>
              <a:buNone/>
            </a:pPr>
            <a:endParaRPr lang="en-US" sz="2800" dirty="0">
              <a:solidFill>
                <a:srgbClr val="303030"/>
              </a:solidFill>
              <a:highlight>
                <a:srgbClr val="FFFFFF"/>
              </a:highlight>
              <a:latin typeface="+mj-lt"/>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67E9-4E7E-DBC9-CE06-E76DE704C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A29DE-F5A5-6804-D0B0-6C5C729041ED}"/>
              </a:ext>
            </a:extLst>
          </p:cNvPr>
          <p:cNvSpPr>
            <a:spLocks noGrp="1"/>
          </p:cNvSpPr>
          <p:nvPr>
            <p:ph type="title"/>
          </p:nvPr>
        </p:nvSpPr>
        <p:spPr/>
        <p:txBody>
          <a:bodyPr/>
          <a:lstStyle/>
          <a:p>
            <a:r>
              <a:rPr lang="en-US" dirty="0">
                <a:latin typeface="+mj-lt"/>
              </a:rPr>
              <a:t>Can you please help EGS?</a:t>
            </a:r>
          </a:p>
        </p:txBody>
      </p:sp>
      <p:sp>
        <p:nvSpPr>
          <p:cNvPr id="3" name="Text Placeholder 2">
            <a:extLst>
              <a:ext uri="{FF2B5EF4-FFF2-40B4-BE49-F238E27FC236}">
                <a16:creationId xmlns:a16="http://schemas.microsoft.com/office/drawing/2014/main" id="{8C771150-C89C-0E76-8E29-3731FB5141CA}"/>
              </a:ext>
            </a:extLst>
          </p:cNvPr>
          <p:cNvSpPr>
            <a:spLocks noGrp="1"/>
          </p:cNvSpPr>
          <p:nvPr>
            <p:ph type="body" idx="1"/>
          </p:nvPr>
        </p:nvSpPr>
        <p:spPr>
          <a:xfrm>
            <a:off x="1295402" y="2546540"/>
            <a:ext cx="9601196" cy="3511359"/>
          </a:xfrm>
        </p:spPr>
        <p:txBody>
          <a:bodyPr/>
          <a:lstStyle/>
          <a:p>
            <a:r>
              <a:rPr lang="en-US" sz="2600" dirty="0">
                <a:latin typeface="+mj-lt"/>
              </a:rPr>
              <a:t>Looking for someone to take over the vital role of Treasurer to let Glen focus on his ongoing battle with cancer.</a:t>
            </a:r>
          </a:p>
          <a:p>
            <a:endParaRPr lang="en-US" sz="2000" dirty="0">
              <a:latin typeface="+mj-lt"/>
            </a:endParaRPr>
          </a:p>
          <a:p>
            <a:r>
              <a:rPr lang="en-US" sz="2600" dirty="0">
                <a:latin typeface="+mj-lt"/>
              </a:rPr>
              <a:t>Please consider volunteering to help!</a:t>
            </a:r>
          </a:p>
          <a:p>
            <a:endParaRPr lang="en-US" sz="2000" dirty="0">
              <a:latin typeface="+mj-lt"/>
            </a:endParaRPr>
          </a:p>
          <a:p>
            <a:r>
              <a:rPr lang="en-US" sz="2600" dirty="0">
                <a:latin typeface="+mj-lt"/>
              </a:rPr>
              <a:t>Contact Janet Stroebel at </a:t>
            </a:r>
            <a:r>
              <a:rPr lang="en-US" sz="2600" dirty="0">
                <a:solidFill>
                  <a:schemeClr val="accent3">
                    <a:lumMod val="75000"/>
                  </a:schemeClr>
                </a:solidFill>
                <a:latin typeface="+mj-lt"/>
                <a:hlinkClick r:id="rId3">
                  <a:extLst>
                    <a:ext uri="{A12FA001-AC4F-418D-AE19-62706E023703}">
                      <ahyp:hlinkClr xmlns:ahyp="http://schemas.microsoft.com/office/drawing/2018/hyperlinkcolor" val="tx"/>
                    </a:ext>
                  </a:extLst>
                </a:hlinkClick>
              </a:rPr>
              <a:t>president@eastsidegenealogicalsociety.org </a:t>
            </a:r>
            <a:r>
              <a:rPr lang="en-US" sz="2600" dirty="0">
                <a:latin typeface="+mj-lt"/>
              </a:rPr>
              <a:t>with questions or to volunteer.</a:t>
            </a:r>
          </a:p>
          <a:p>
            <a:endParaRPr lang="en-US" dirty="0">
              <a:latin typeface="+mj-lt"/>
            </a:endParaRPr>
          </a:p>
          <a:p>
            <a:endParaRPr lang="en-US" dirty="0"/>
          </a:p>
        </p:txBody>
      </p:sp>
    </p:spTree>
    <p:extLst>
      <p:ext uri="{BB962C8B-B14F-4D97-AF65-F5344CB8AC3E}">
        <p14:creationId xmlns:p14="http://schemas.microsoft.com/office/powerpoint/2010/main" val="2083514089"/>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2B1A-1133-DC7A-4B6E-E3DC429F5245}"/>
              </a:ext>
            </a:extLst>
          </p:cNvPr>
          <p:cNvSpPr>
            <a:spLocks noGrp="1"/>
          </p:cNvSpPr>
          <p:nvPr>
            <p:ph type="title"/>
          </p:nvPr>
        </p:nvSpPr>
        <p:spPr>
          <a:xfrm>
            <a:off x="2199408" y="982132"/>
            <a:ext cx="7793182" cy="1303867"/>
          </a:xfrm>
        </p:spPr>
        <p:txBody>
          <a:bodyPr/>
          <a:lstStyle/>
          <a:p>
            <a:r>
              <a:rPr lang="en-US" dirty="0">
                <a:latin typeface="+mn-lt"/>
              </a:rPr>
              <a:t>Tonight’s Discussion Question</a:t>
            </a:r>
            <a:endParaRPr lang="en-US" dirty="0"/>
          </a:p>
        </p:txBody>
      </p:sp>
      <p:sp>
        <p:nvSpPr>
          <p:cNvPr id="3" name="Text Placeholder 2">
            <a:extLst>
              <a:ext uri="{FF2B5EF4-FFF2-40B4-BE49-F238E27FC236}">
                <a16:creationId xmlns:a16="http://schemas.microsoft.com/office/drawing/2014/main" id="{B397775C-884D-45AA-26E4-5ADDC80CCCF3}"/>
              </a:ext>
            </a:extLst>
          </p:cNvPr>
          <p:cNvSpPr>
            <a:spLocks noGrp="1"/>
          </p:cNvSpPr>
          <p:nvPr>
            <p:ph type="body" idx="1"/>
          </p:nvPr>
        </p:nvSpPr>
        <p:spPr>
          <a:xfrm>
            <a:off x="2199408" y="2556932"/>
            <a:ext cx="7793182" cy="3318936"/>
          </a:xfrm>
        </p:spPr>
        <p:txBody>
          <a:bodyPr/>
          <a:lstStyle/>
          <a:p>
            <a:endParaRPr lang="en-US" sz="2400" dirty="0">
              <a:latin typeface="+mn-lt"/>
            </a:endParaRPr>
          </a:p>
          <a:p>
            <a:pPr marL="97155" indent="0">
              <a:buNone/>
            </a:pPr>
            <a:r>
              <a:rPr lang="en-US" sz="3600" dirty="0">
                <a:latin typeface="+mn-lt"/>
              </a:rPr>
              <a:t>Tell us in the chat about a genealogy holiday gift you received that you would recommend to others.</a:t>
            </a:r>
          </a:p>
          <a:p>
            <a:endParaRPr lang="en-US" dirty="0"/>
          </a:p>
        </p:txBody>
      </p:sp>
    </p:spTree>
    <p:extLst>
      <p:ext uri="{BB962C8B-B14F-4D97-AF65-F5344CB8AC3E}">
        <p14:creationId xmlns:p14="http://schemas.microsoft.com/office/powerpoint/2010/main" val="2309732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B493-D9D7-088B-2F59-9B0D95C5AC53}"/>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Twisted Branches</a:t>
            </a:r>
            <a:br>
              <a:rPr lang="en-US"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Request for newsletter articles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DFC226-672C-CE85-9C0C-408781F8FD5C}"/>
              </a:ext>
            </a:extLst>
          </p:cNvPr>
          <p:cNvSpPr>
            <a:spLocks noGrp="1"/>
          </p:cNvSpPr>
          <p:nvPr>
            <p:ph idx="1"/>
          </p:nvPr>
        </p:nvSpPr>
        <p:spPr>
          <a:xfrm>
            <a:off x="1295400" y="2556932"/>
            <a:ext cx="9732263" cy="3318936"/>
          </a:xfrm>
        </p:spPr>
        <p:txBody>
          <a:bodyPr>
            <a:normAutofit fontScale="92500" lnSpcReduction="10000"/>
          </a:bodyPr>
          <a:lstStyle/>
          <a:p>
            <a:r>
              <a:rPr lang="en-US" dirty="0">
                <a:latin typeface="Arial" panose="020B0604020202020204" pitchFamily="34" charset="0"/>
                <a:cs typeface="Arial" panose="020B0604020202020204" pitchFamily="34" charset="0"/>
              </a:rPr>
              <a:t>We’re looking for member input to share in the newsletter each month.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February: In using DNA in your genealogical research, have you turned up some unexpected results? If so, would you please share the story with the membership through our newsletter?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Deadline:</a:t>
            </a:r>
            <a:r>
              <a:rPr lang="en-US" dirty="0">
                <a:latin typeface="Arial" panose="020B0604020202020204" pitchFamily="34" charset="0"/>
                <a:cs typeface="Arial" panose="020B0604020202020204" pitchFamily="34" charset="0"/>
              </a:rPr>
              <a:t> January 22</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Send your story to: </a:t>
            </a:r>
            <a:r>
              <a:rPr lang="en-US" dirty="0">
                <a:solidFill>
                  <a:schemeClr val="accent3">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newsletter@eastsidegenealogicalsociety.org</a:t>
            </a:r>
            <a:endParaRPr lang="en-US"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46871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245541f4baa_0_0"/>
          <p:cNvSpPr txBox="1">
            <a:spLocks noGrp="1"/>
          </p:cNvSpPr>
          <p:nvPr>
            <p:ph type="body" idx="1"/>
          </p:nvPr>
        </p:nvSpPr>
        <p:spPr>
          <a:xfrm>
            <a:off x="4145973" y="630936"/>
            <a:ext cx="7463640" cy="5717909"/>
          </a:xfrm>
          <a:prstGeom prst="rect">
            <a:avLst/>
          </a:prstGeom>
        </p:spPr>
        <p:txBody>
          <a:bodyPr spcFirstLastPara="1" wrap="square" lIns="91425" tIns="45700" rIns="91425" bIns="45700" anchor="t" anchorCtr="0">
            <a:noAutofit/>
          </a:bodyPr>
          <a:lstStyle/>
          <a:p>
            <a:pPr marL="101600" marR="101600" lvl="0" indent="0" algn="ctr" rtl="0">
              <a:lnSpc>
                <a:spcPct val="150000"/>
              </a:lnSpc>
              <a:spcBef>
                <a:spcPts val="0"/>
              </a:spcBef>
              <a:spcAft>
                <a:spcPts val="1800"/>
              </a:spcAft>
              <a:buClr>
                <a:schemeClr val="dk1"/>
              </a:buClr>
              <a:buSzPts val="1100"/>
              <a:buFont typeface="Arial"/>
              <a:buNone/>
            </a:pPr>
            <a:r>
              <a:rPr lang="en-US" sz="4000" b="1" dirty="0">
                <a:solidFill>
                  <a:srgbClr val="3B3B3B"/>
                </a:solidFill>
                <a:highlight>
                  <a:srgbClr val="FFFFFF"/>
                </a:highlight>
                <a:latin typeface="Arial" panose="020B0604020202020204" pitchFamily="34" charset="0"/>
                <a:ea typeface="Playfair Display"/>
                <a:cs typeface="Arial" panose="020B0604020202020204" pitchFamily="34" charset="0"/>
                <a:sym typeface="Playfair Display"/>
              </a:rPr>
              <a:t>Italian Interest Group</a:t>
            </a:r>
            <a:endParaRPr lang="en-US" sz="4000" b="1" dirty="0">
              <a:latin typeface="+mj-lt"/>
            </a:endParaRPr>
          </a:p>
          <a:p>
            <a:pPr marL="0" marR="101600" lvl="0" indent="0" algn="l" rtl="0">
              <a:lnSpc>
                <a:spcPct val="114000"/>
              </a:lnSpc>
              <a:spcBef>
                <a:spcPts val="0"/>
              </a:spcBef>
              <a:spcAft>
                <a:spcPts val="1800"/>
              </a:spcAft>
              <a:buClr>
                <a:schemeClr val="dk1"/>
              </a:buClr>
              <a:buSzPts val="1100"/>
              <a:buFont typeface="Arial"/>
              <a:buNone/>
            </a:pPr>
            <a:r>
              <a:rPr lang="en-US" sz="1800" b="1" dirty="0">
                <a:latin typeface="+mj-lt"/>
              </a:rPr>
              <a:t>Date: </a:t>
            </a:r>
            <a:r>
              <a:rPr lang="en-US" sz="1800" dirty="0">
                <a:solidFill>
                  <a:schemeClr val="tx1"/>
                </a:solidFill>
                <a:latin typeface="+mj-lt"/>
              </a:rPr>
              <a:t>Saturday, January 18 from </a:t>
            </a:r>
            <a:r>
              <a:rPr lang="en-US" sz="1800" dirty="0">
                <a:latin typeface="+mj-lt"/>
              </a:rPr>
              <a:t>1:30 to 3:30 PM PT via Zoom</a:t>
            </a:r>
          </a:p>
          <a:p>
            <a:pPr marL="0" marR="101600" lvl="0" indent="0" rtl="0">
              <a:lnSpc>
                <a:spcPct val="114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Topic: </a:t>
            </a:r>
            <a:r>
              <a:rPr lang="en-US" sz="1800" dirty="0">
                <a:solidFill>
                  <a:schemeClr val="dk1"/>
                </a:solidFill>
                <a:latin typeface="Arial"/>
                <a:ea typeface="Arial"/>
                <a:cs typeface="Arial"/>
                <a:sym typeface="Arial"/>
              </a:rPr>
              <a:t>Multiple Lies and an Alias: Solving the Mystery  of One Italian Immigrant</a:t>
            </a:r>
          </a:p>
          <a:p>
            <a:pPr marL="0" marR="101600" lvl="0" indent="0" rtl="0">
              <a:lnSpc>
                <a:spcPct val="114000"/>
              </a:lnSpc>
              <a:spcBef>
                <a:spcPts val="0"/>
              </a:spcBef>
              <a:spcAft>
                <a:spcPts val="1800"/>
              </a:spcAft>
              <a:buClr>
                <a:schemeClr val="dk1"/>
              </a:buClr>
              <a:buSzPts val="1100"/>
              <a:buFont typeface="Arial"/>
              <a:buNone/>
            </a:pPr>
            <a:r>
              <a:rPr lang="en-US" sz="1800" dirty="0">
                <a:solidFill>
                  <a:schemeClr val="dk1"/>
                </a:solidFill>
                <a:latin typeface="Arial"/>
                <a:ea typeface="Arial"/>
                <a:cs typeface="Arial"/>
                <a:sym typeface="Arial"/>
              </a:rPr>
              <a:t>A search for any information on the biological father of an 83-year-old Italian man yields unexpected twists and turns. Leveraging a wide variety of record sets – some more obscure than others – this case study of an Italian immigrant in New York in the 1920s reveals many conflicts, scandal, and lies. It’s a case study about how documentary records, DNA, and oral tradition solves the mystery of this elusive man.</a:t>
            </a:r>
          </a:p>
          <a:p>
            <a:pPr marL="0" marR="101600" lvl="0" indent="0" rtl="0">
              <a:lnSpc>
                <a:spcPct val="114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Speaker: </a:t>
            </a:r>
            <a:r>
              <a:rPr lang="en-US" sz="1800" dirty="0">
                <a:solidFill>
                  <a:schemeClr val="dk1"/>
                </a:solidFill>
                <a:latin typeface="Arial"/>
                <a:ea typeface="Arial"/>
                <a:cs typeface="Arial"/>
                <a:sym typeface="Arial"/>
              </a:rPr>
              <a:t>Kerri Tannenbaum</a:t>
            </a:r>
          </a:p>
          <a:p>
            <a:pPr marL="0" marR="101600" lvl="0" indent="0" rtl="0">
              <a:lnSpc>
                <a:spcPct val="114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For more information and to register: </a:t>
            </a:r>
            <a:r>
              <a:rPr lang="en-US" sz="1800" dirty="0">
                <a:solidFill>
                  <a:schemeClr val="accent3">
                    <a:lumMod val="75000"/>
                  </a:schemeClr>
                </a:solidFill>
                <a:latin typeface="Arial"/>
                <a:ea typeface="Arial"/>
                <a:cs typeface="Arial"/>
                <a:sym typeface="Arial"/>
                <a:hlinkClick r:id="rId3" action="ppaction://hlinkfile">
                  <a:extLst>
                    <a:ext uri="{A12FA001-AC4F-418D-AE19-62706E023703}">
                      <ahyp:hlinkClr xmlns:ahyp="http://schemas.microsoft.com/office/drawing/2018/hyperlinkcolor" val="tx"/>
                    </a:ext>
                  </a:extLst>
                </a:hlinkClick>
              </a:rPr>
              <a:t>egs-iig.com</a:t>
            </a:r>
            <a:endParaRPr lang="en-US" sz="1800" dirty="0">
              <a:solidFill>
                <a:schemeClr val="accent3">
                  <a:lumMod val="75000"/>
                </a:schemeClr>
              </a:solidFill>
              <a:latin typeface="Arial"/>
              <a:ea typeface="Arial"/>
              <a:cs typeface="Arial"/>
              <a:sym typeface="Arial"/>
            </a:endParaRPr>
          </a:p>
          <a:p>
            <a:pPr marL="0" marR="101600" lvl="0" indent="0" rtl="0">
              <a:lnSpc>
                <a:spcPct val="114000"/>
              </a:lnSpc>
              <a:spcBef>
                <a:spcPts val="0"/>
              </a:spcBef>
              <a:spcAft>
                <a:spcPts val="0"/>
              </a:spcAft>
              <a:buClr>
                <a:schemeClr val="dk1"/>
              </a:buClr>
              <a:buSzPts val="1100"/>
              <a:buFont typeface="Arial"/>
              <a:buNone/>
            </a:pPr>
            <a:endParaRPr lang="en-US" sz="2000" dirty="0">
              <a:solidFill>
                <a:schemeClr val="dk1"/>
              </a:solidFill>
              <a:latin typeface="Arial"/>
              <a:ea typeface="Arial"/>
              <a:cs typeface="Arial"/>
              <a:sym typeface="Arial"/>
            </a:endParaRPr>
          </a:p>
          <a:p>
            <a:pPr marL="0" marR="101600" lvl="0" indent="0" rtl="0">
              <a:lnSpc>
                <a:spcPct val="114000"/>
              </a:lnSpc>
              <a:spcBef>
                <a:spcPts val="0"/>
              </a:spcBef>
              <a:spcAft>
                <a:spcPts val="0"/>
              </a:spcAft>
              <a:buClr>
                <a:schemeClr val="dk1"/>
              </a:buClr>
              <a:buSzPts val="1100"/>
              <a:buFont typeface="Arial"/>
              <a:buNone/>
            </a:pPr>
            <a:endParaRPr lang="en-US" sz="2000" dirty="0">
              <a:solidFill>
                <a:schemeClr val="dk1"/>
              </a:solidFill>
              <a:latin typeface="Arial"/>
              <a:ea typeface="Arial"/>
              <a:cs typeface="Arial"/>
              <a:sym typeface="Arial"/>
            </a:endParaRPr>
          </a:p>
          <a:p>
            <a:pPr marL="0" marR="101600" lvl="0" indent="0" rtl="0">
              <a:lnSpc>
                <a:spcPct val="114000"/>
              </a:lnSpc>
              <a:spcBef>
                <a:spcPts val="0"/>
              </a:spcBef>
              <a:spcAft>
                <a:spcPts val="0"/>
              </a:spcAft>
              <a:buClr>
                <a:schemeClr val="dk1"/>
              </a:buClr>
              <a:buSzPts val="1100"/>
              <a:buFont typeface="Arial"/>
              <a:buNone/>
            </a:pPr>
            <a:endParaRPr lang="en-US" sz="2000" dirty="0">
              <a:solidFill>
                <a:schemeClr val="dk1"/>
              </a:solidFill>
              <a:latin typeface="Arial"/>
              <a:ea typeface="Arial"/>
              <a:cs typeface="Arial"/>
              <a:sym typeface="Arial"/>
            </a:endParaRPr>
          </a:p>
          <a:p>
            <a:pPr marL="0" marR="101600" lvl="0" indent="0" rtl="0">
              <a:lnSpc>
                <a:spcPct val="114000"/>
              </a:lnSpc>
              <a:spcBef>
                <a:spcPts val="0"/>
              </a:spcBef>
              <a:spcAft>
                <a:spcPts val="0"/>
              </a:spcAft>
              <a:buClr>
                <a:schemeClr val="dk1"/>
              </a:buClr>
              <a:buSzPts val="1100"/>
              <a:buFont typeface="Arial"/>
              <a:buNone/>
            </a:pPr>
            <a:endParaRPr lang="en-US" sz="2000" dirty="0">
              <a:solidFill>
                <a:schemeClr val="dk1"/>
              </a:solidFill>
              <a:latin typeface="Arial"/>
              <a:ea typeface="Arial"/>
              <a:cs typeface="Arial"/>
              <a:sym typeface="Arial"/>
            </a:endParaRPr>
          </a:p>
          <a:p>
            <a:pPr marL="0" marR="101600" lvl="0" indent="0" algn="ctr" rtl="0">
              <a:lnSpc>
                <a:spcPct val="114000"/>
              </a:lnSpc>
              <a:spcBef>
                <a:spcPts val="0"/>
              </a:spcBef>
              <a:spcAft>
                <a:spcPts val="0"/>
              </a:spcAft>
              <a:buClr>
                <a:schemeClr val="dk1"/>
              </a:buClr>
              <a:buSzPts val="1100"/>
              <a:buFont typeface="Arial"/>
              <a:buNone/>
            </a:pPr>
            <a:endParaRPr lang="en-US" sz="2000" dirty="0">
              <a:latin typeface="+mj-lt"/>
            </a:endParaRPr>
          </a:p>
          <a:p>
            <a:pPr marL="0" marR="101600" lvl="0" indent="0" algn="l" rtl="0">
              <a:lnSpc>
                <a:spcPct val="114000"/>
              </a:lnSpc>
              <a:spcBef>
                <a:spcPts val="0"/>
              </a:spcBef>
              <a:spcAft>
                <a:spcPts val="0"/>
              </a:spcAft>
              <a:buClr>
                <a:schemeClr val="dk1"/>
              </a:buClr>
              <a:buSzPts val="1100"/>
              <a:buFont typeface="Arial"/>
              <a:buNone/>
            </a:pPr>
            <a:endParaRPr lang="en-US" sz="2000" dirty="0">
              <a:latin typeface="+mj-lt"/>
            </a:endParaRPr>
          </a:p>
          <a:p>
            <a:pPr marL="0" marR="101600" lvl="0" indent="0" algn="l" rtl="0">
              <a:lnSpc>
                <a:spcPct val="114000"/>
              </a:lnSpc>
              <a:spcBef>
                <a:spcPts val="0"/>
              </a:spcBef>
              <a:spcAft>
                <a:spcPts val="0"/>
              </a:spcAft>
              <a:buClr>
                <a:schemeClr val="dk1"/>
              </a:buClr>
              <a:buSzPts val="1100"/>
              <a:buFont typeface="Arial"/>
              <a:buNone/>
            </a:pPr>
            <a:endParaRPr sz="2000" dirty="0">
              <a:latin typeface="+mj-lt"/>
            </a:endParaRPr>
          </a:p>
        </p:txBody>
      </p:sp>
      <p:sp>
        <p:nvSpPr>
          <p:cNvPr id="2" name="Google Shape;203;p5">
            <a:extLst>
              <a:ext uri="{FF2B5EF4-FFF2-40B4-BE49-F238E27FC236}">
                <a16:creationId xmlns:a16="http://schemas.microsoft.com/office/drawing/2014/main" id="{390455B1-77BD-B0FD-8D4E-66047680E44A}"/>
              </a:ext>
            </a:extLst>
          </p:cNvPr>
          <p:cNvSpPr txBox="1">
            <a:spLocks/>
          </p:cNvSpPr>
          <p:nvPr/>
        </p:nvSpPr>
        <p:spPr>
          <a:xfrm>
            <a:off x="712492" y="891687"/>
            <a:ext cx="2773200" cy="661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62626"/>
              </a:buClr>
              <a:buSzPts val="18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3959"/>
            </a:pPr>
            <a:r>
              <a:rPr lang="en-US" sz="4000" dirty="0">
                <a:latin typeface="Arial" panose="020B0604020202020204" pitchFamily="34" charset="0"/>
                <a:cs typeface="Arial" panose="020B0604020202020204" pitchFamily="34" charset="0"/>
              </a:rPr>
              <a:t>SIG News</a:t>
            </a:r>
          </a:p>
        </p:txBody>
      </p:sp>
      <p:pic>
        <p:nvPicPr>
          <p:cNvPr id="4" name="Picture 3" descr="A logo of a tree&#10;&#10;Description automatically generated">
            <a:extLst>
              <a:ext uri="{FF2B5EF4-FFF2-40B4-BE49-F238E27FC236}">
                <a16:creationId xmlns:a16="http://schemas.microsoft.com/office/drawing/2014/main" id="{2764C1E1-5E3F-6198-DDDC-F0151AF9281F}"/>
              </a:ext>
            </a:extLst>
          </p:cNvPr>
          <p:cNvPicPr>
            <a:picLocks noChangeAspect="1"/>
          </p:cNvPicPr>
          <p:nvPr/>
        </p:nvPicPr>
        <p:blipFill>
          <a:blip r:embed="rId4"/>
          <a:stretch>
            <a:fillRect/>
          </a:stretch>
        </p:blipFill>
        <p:spPr>
          <a:xfrm>
            <a:off x="822189" y="2612231"/>
            <a:ext cx="2553805" cy="1633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712492" y="891687"/>
            <a:ext cx="2773200" cy="66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3959"/>
              <a:buFont typeface="Garamond"/>
              <a:buNone/>
            </a:pPr>
            <a:r>
              <a:rPr lang="en-US" sz="4000" dirty="0">
                <a:latin typeface="Arial" panose="020B0604020202020204" pitchFamily="34" charset="0"/>
                <a:cs typeface="Arial" panose="020B0604020202020204" pitchFamily="34" charset="0"/>
              </a:rPr>
              <a:t>SIG News</a:t>
            </a:r>
            <a:endParaRPr sz="4000" dirty="0">
              <a:latin typeface="Arial" panose="020B0604020202020204" pitchFamily="34" charset="0"/>
              <a:cs typeface="Arial" panose="020B0604020202020204" pitchFamily="34" charset="0"/>
            </a:endParaRPr>
          </a:p>
        </p:txBody>
      </p:sp>
      <p:sp>
        <p:nvSpPr>
          <p:cNvPr id="204" name="Google Shape;204;p5"/>
          <p:cNvSpPr txBox="1">
            <a:spLocks noGrp="1"/>
          </p:cNvSpPr>
          <p:nvPr>
            <p:ph type="body" idx="1"/>
          </p:nvPr>
        </p:nvSpPr>
        <p:spPr>
          <a:xfrm>
            <a:off x="4229100" y="642287"/>
            <a:ext cx="7250408" cy="5573426"/>
          </a:xfrm>
          <a:prstGeom prst="rect">
            <a:avLst/>
          </a:prstGeom>
          <a:noFill/>
          <a:ln>
            <a:noFill/>
          </a:ln>
        </p:spPr>
        <p:txBody>
          <a:bodyPr spcFirstLastPara="1" wrap="square" lIns="91425" tIns="45700" rIns="91425" bIns="45700" anchor="t" anchorCtr="0">
            <a:noAutofit/>
          </a:bodyPr>
          <a:lstStyle/>
          <a:p>
            <a:pPr marL="101600" marR="101600" lvl="0" indent="0" algn="ctr" rtl="0">
              <a:lnSpc>
                <a:spcPct val="150000"/>
              </a:lnSpc>
              <a:spcBef>
                <a:spcPts val="0"/>
              </a:spcBef>
              <a:spcAft>
                <a:spcPts val="0"/>
              </a:spcAft>
              <a:buClr>
                <a:schemeClr val="dk1"/>
              </a:buClr>
              <a:buSzPts val="1100"/>
              <a:buFont typeface="Arial"/>
              <a:buNone/>
            </a:pPr>
            <a:r>
              <a:rPr lang="en-US" sz="4000" b="1" dirty="0">
                <a:solidFill>
                  <a:srgbClr val="3B3B3B"/>
                </a:solidFill>
                <a:highlight>
                  <a:srgbClr val="FFFFFF"/>
                </a:highlight>
                <a:latin typeface="Old English Text MT" panose="03040902040508030806" pitchFamily="66" charset="0"/>
                <a:ea typeface="Playfair Display"/>
                <a:cs typeface="Arial" panose="020B0604020202020204" pitchFamily="34" charset="0"/>
                <a:sym typeface="Playfair Display"/>
              </a:rPr>
              <a:t>German Interest Group</a:t>
            </a:r>
            <a:endParaRPr lang="en-US" sz="4000" dirty="0">
              <a:latin typeface="Old English Text MT" panose="03040902040508030806" pitchFamily="66" charset="0"/>
              <a:cs typeface="Arial" panose="020B0604020202020204" pitchFamily="34" charset="0"/>
            </a:endParaRPr>
          </a:p>
          <a:p>
            <a:pPr marL="0" lvl="0" indent="0" algn="l" rtl="0">
              <a:lnSpc>
                <a:spcPct val="115000"/>
              </a:lnSpc>
              <a:spcBef>
                <a:spcPts val="0"/>
              </a:spcBef>
              <a:spcAft>
                <a:spcPts val="1200"/>
              </a:spcAft>
              <a:buClr>
                <a:schemeClr val="dk1"/>
              </a:buClr>
              <a:buSzPts val="1100"/>
              <a:buFont typeface="Arial"/>
              <a:buNone/>
            </a:pPr>
            <a:endParaRPr lang="en-US" sz="1800" b="1" dirty="0">
              <a:solidFill>
                <a:srgbClr val="222222"/>
              </a:solidFill>
              <a:latin typeface="Arial"/>
              <a:ea typeface="Arial"/>
              <a:cs typeface="Arial"/>
              <a:sym typeface="Arial"/>
            </a:endParaRPr>
          </a:p>
          <a:p>
            <a:pPr marL="0" lvl="0" indent="0" algn="l" rtl="0">
              <a:lnSpc>
                <a:spcPct val="115000"/>
              </a:lnSpc>
              <a:spcBef>
                <a:spcPts val="0"/>
              </a:spcBef>
              <a:spcAft>
                <a:spcPts val="1800"/>
              </a:spcAft>
              <a:buClr>
                <a:schemeClr val="dk1"/>
              </a:buClr>
              <a:buSzPts val="1100"/>
              <a:buFont typeface="Arial"/>
              <a:buNone/>
            </a:pPr>
            <a:r>
              <a:rPr lang="en-US" sz="1800" b="1" dirty="0">
                <a:solidFill>
                  <a:srgbClr val="222222"/>
                </a:solidFill>
                <a:latin typeface="Arial"/>
                <a:ea typeface="Arial"/>
                <a:cs typeface="Arial"/>
                <a:sym typeface="Arial"/>
              </a:rPr>
              <a:t>Date:</a:t>
            </a:r>
            <a:r>
              <a:rPr lang="en-US" sz="1800" dirty="0">
                <a:solidFill>
                  <a:srgbClr val="222222"/>
                </a:solidFill>
                <a:latin typeface="Arial"/>
                <a:ea typeface="Arial"/>
                <a:cs typeface="Arial"/>
                <a:sym typeface="Arial"/>
              </a:rPr>
              <a:t> Friday, February 7</a:t>
            </a:r>
          </a:p>
          <a:p>
            <a:pPr marL="0" lvl="0" indent="0" algn="l" rtl="0">
              <a:lnSpc>
                <a:spcPct val="115000"/>
              </a:lnSpc>
              <a:spcBef>
                <a:spcPts val="0"/>
              </a:spcBef>
              <a:spcAft>
                <a:spcPts val="1800"/>
              </a:spcAft>
              <a:buClr>
                <a:schemeClr val="dk1"/>
              </a:buClr>
              <a:buSzPts val="1100"/>
              <a:buFont typeface="Arial"/>
              <a:buNone/>
            </a:pPr>
            <a:r>
              <a:rPr lang="en-US" sz="1800" b="1" dirty="0">
                <a:solidFill>
                  <a:srgbClr val="222222"/>
                </a:solidFill>
                <a:latin typeface="Arial"/>
                <a:ea typeface="Arial"/>
                <a:cs typeface="Arial"/>
                <a:sym typeface="Arial"/>
              </a:rPr>
              <a:t>Time:</a:t>
            </a:r>
            <a:r>
              <a:rPr lang="en-US" sz="1800" dirty="0">
                <a:solidFill>
                  <a:srgbClr val="222222"/>
                </a:solidFill>
                <a:latin typeface="Arial"/>
                <a:ea typeface="Arial"/>
                <a:cs typeface="Arial"/>
                <a:sym typeface="Arial"/>
              </a:rPr>
              <a:t>12:30 to</a:t>
            </a:r>
            <a:r>
              <a:rPr lang="en-US" sz="1800" b="1" dirty="0">
                <a:solidFill>
                  <a:srgbClr val="222222"/>
                </a:solidFill>
                <a:latin typeface="Arial"/>
                <a:ea typeface="Arial"/>
                <a:cs typeface="Arial"/>
                <a:sym typeface="Arial"/>
              </a:rPr>
              <a:t> </a:t>
            </a:r>
            <a:r>
              <a:rPr lang="en-US" sz="1800" dirty="0">
                <a:solidFill>
                  <a:schemeClr val="dk1"/>
                </a:solidFill>
                <a:latin typeface="Arial"/>
                <a:ea typeface="Arial"/>
                <a:cs typeface="Arial"/>
                <a:sym typeface="Arial"/>
              </a:rPr>
              <a:t>2:30 PM PT via Zoom</a:t>
            </a:r>
          </a:p>
          <a:p>
            <a:pPr marL="0" lvl="0" indent="0" algn="l" rtl="0">
              <a:lnSpc>
                <a:spcPct val="115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Topic: </a:t>
            </a:r>
            <a:r>
              <a:rPr lang="en-US" sz="1800" dirty="0">
                <a:solidFill>
                  <a:schemeClr val="dk1"/>
                </a:solidFill>
                <a:latin typeface="Arial"/>
                <a:ea typeface="Arial"/>
                <a:cs typeface="Arial"/>
                <a:sym typeface="Arial"/>
              </a:rPr>
              <a:t>How a Non-German Speaking Person Can Trace Their German Ancestors</a:t>
            </a:r>
          </a:p>
          <a:p>
            <a:pPr marL="0" lvl="0" indent="0" algn="l" rtl="0">
              <a:lnSpc>
                <a:spcPct val="115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Speaker:</a:t>
            </a:r>
            <a:r>
              <a:rPr lang="en-US" sz="1800" dirty="0">
                <a:solidFill>
                  <a:schemeClr val="dk1"/>
                </a:solidFill>
                <a:latin typeface="Arial"/>
                <a:ea typeface="Arial"/>
                <a:cs typeface="Arial"/>
                <a:sym typeface="Arial"/>
              </a:rPr>
              <a:t> Bernard N. Meisner</a:t>
            </a:r>
          </a:p>
          <a:p>
            <a:pPr marL="0" lvl="0" indent="0" algn="l" rtl="0">
              <a:lnSpc>
                <a:spcPct val="115000"/>
              </a:lnSpc>
              <a:spcBef>
                <a:spcPts val="0"/>
              </a:spcBef>
              <a:spcAft>
                <a:spcPts val="1800"/>
              </a:spcAft>
              <a:buClr>
                <a:schemeClr val="dk1"/>
              </a:buClr>
              <a:buSzPts val="1100"/>
              <a:buFont typeface="Arial"/>
              <a:buNone/>
            </a:pPr>
            <a:r>
              <a:rPr lang="en-US" sz="1800" b="1" dirty="0">
                <a:solidFill>
                  <a:schemeClr val="dk1"/>
                </a:solidFill>
                <a:latin typeface="Arial"/>
                <a:ea typeface="Arial"/>
                <a:cs typeface="Arial"/>
                <a:sym typeface="Arial"/>
              </a:rPr>
              <a:t>Registration is required</a:t>
            </a:r>
            <a:r>
              <a:rPr lang="en-US" sz="1800" dirty="0">
                <a:solidFill>
                  <a:schemeClr val="dk1"/>
                </a:solidFill>
                <a:latin typeface="Arial"/>
                <a:ea typeface="Arial"/>
                <a:cs typeface="Arial"/>
                <a:sym typeface="Arial"/>
              </a:rPr>
              <a:t>: </a:t>
            </a:r>
            <a:r>
              <a:rPr lang="en-US" sz="1800" b="0" i="0" u="sng" dirty="0">
                <a:solidFill>
                  <a:schemeClr val="accent3">
                    <a:lumMod val="75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https://tinyurl.com/mtyhjk</a:t>
            </a:r>
            <a:endParaRPr lang="en-US" sz="1800" b="0" i="0" u="sng" dirty="0">
              <a:solidFill>
                <a:schemeClr val="accent3">
                  <a:lumMod val="75000"/>
                </a:schemeClr>
              </a:solidFill>
              <a:effectLst/>
              <a:latin typeface="Arial" panose="020B0604020202020204" pitchFamily="34" charset="0"/>
            </a:endParaRPr>
          </a:p>
          <a:p>
            <a:pPr marL="0" lvl="0" indent="0" algn="l" rtl="0">
              <a:lnSpc>
                <a:spcPct val="115000"/>
              </a:lnSpc>
              <a:spcBef>
                <a:spcPts val="0"/>
              </a:spcBef>
              <a:spcAft>
                <a:spcPts val="1800"/>
              </a:spcAft>
              <a:buClr>
                <a:schemeClr val="dk1"/>
              </a:buClr>
              <a:buSzPts val="1100"/>
              <a:buFont typeface="Arial"/>
              <a:buNone/>
            </a:pPr>
            <a:r>
              <a:rPr lang="en-US" sz="1800" dirty="0">
                <a:latin typeface="+mj-lt"/>
              </a:rPr>
              <a:t>Visitors welcome and more information at: </a:t>
            </a:r>
            <a:r>
              <a:rPr lang="en-US" sz="1800" dirty="0">
                <a:solidFill>
                  <a:schemeClr val="accent3">
                    <a:lumMod val="75000"/>
                  </a:schemeClr>
                </a:solidFill>
                <a:latin typeface="+mj-lt"/>
                <a:hlinkClick r:id="rId4">
                  <a:extLst>
                    <a:ext uri="{A12FA001-AC4F-418D-AE19-62706E023703}">
                      <ahyp:hlinkClr xmlns:ahyp="http://schemas.microsoft.com/office/drawing/2018/hyperlinkcolor" val="tx"/>
                    </a:ext>
                  </a:extLst>
                </a:hlinkClick>
              </a:rPr>
              <a:t>https://egsgermangroup.wordpress.com</a:t>
            </a:r>
            <a:r>
              <a:rPr lang="en-US" sz="1400" dirty="0">
                <a:solidFill>
                  <a:schemeClr val="accent3">
                    <a:lumMod val="75000"/>
                  </a:schemeClr>
                </a:solidFill>
              </a:rPr>
              <a:t>.</a:t>
            </a:r>
            <a:endParaRPr lang="en-US" sz="1800" dirty="0">
              <a:solidFill>
                <a:schemeClr val="accent3">
                  <a:lumMod val="75000"/>
                </a:schemeClr>
              </a:solidFill>
              <a:latin typeface="Arial"/>
              <a:ea typeface="Arial"/>
              <a:cs typeface="Arial"/>
              <a:sym typeface="Arial"/>
            </a:endParaRPr>
          </a:p>
          <a:p>
            <a:pPr marL="0" lvl="0" indent="0" algn="l" rtl="0">
              <a:lnSpc>
                <a:spcPct val="115000"/>
              </a:lnSpc>
              <a:spcBef>
                <a:spcPts val="0"/>
              </a:spcBef>
              <a:spcAft>
                <a:spcPts val="1800"/>
              </a:spcAft>
              <a:buClr>
                <a:schemeClr val="dk1"/>
              </a:buClr>
              <a:buSzPts val="1100"/>
              <a:buFont typeface="Arial"/>
              <a:buNone/>
            </a:pPr>
            <a:endParaRPr lang="en-US" sz="1800" dirty="0">
              <a:solidFill>
                <a:schemeClr val="dk1"/>
              </a:solidFill>
              <a:latin typeface="Arial"/>
              <a:ea typeface="Arial"/>
              <a:cs typeface="Arial"/>
              <a:sym typeface="Arial"/>
            </a:endParaRPr>
          </a:p>
          <a:p>
            <a:pPr marL="0" lvl="0" indent="0" algn="l" rtl="0">
              <a:lnSpc>
                <a:spcPct val="115000"/>
              </a:lnSpc>
              <a:spcBef>
                <a:spcPts val="0"/>
              </a:spcBef>
              <a:spcAft>
                <a:spcPts val="1800"/>
              </a:spcAft>
              <a:buClr>
                <a:schemeClr val="dk1"/>
              </a:buClr>
              <a:buSzPts val="1100"/>
              <a:buFont typeface="Arial"/>
              <a:buNone/>
            </a:pPr>
            <a:endParaRPr lang="en-US" sz="1800" b="1" dirty="0">
              <a:solidFill>
                <a:schemeClr val="dk1"/>
              </a:solidFill>
              <a:latin typeface="Arial"/>
              <a:ea typeface="Arial"/>
              <a:cs typeface="Arial"/>
              <a:sym typeface="Arial"/>
            </a:endParaRPr>
          </a:p>
          <a:p>
            <a:pPr marL="0" lvl="0" indent="0" algn="l" rtl="0">
              <a:lnSpc>
                <a:spcPct val="115000"/>
              </a:lnSpc>
              <a:spcBef>
                <a:spcPts val="0"/>
              </a:spcBef>
              <a:spcAft>
                <a:spcPts val="1800"/>
              </a:spcAft>
              <a:buClr>
                <a:schemeClr val="dk1"/>
              </a:buClr>
              <a:buSzPts val="1100"/>
              <a:buFont typeface="Arial"/>
              <a:buNone/>
            </a:pPr>
            <a:endParaRPr lang="en-US" sz="1800" dirty="0">
              <a:solidFill>
                <a:schemeClr val="dk1"/>
              </a:solidFill>
              <a:latin typeface="Arial"/>
              <a:ea typeface="Arial"/>
              <a:cs typeface="Arial"/>
              <a:sym typeface="Arial"/>
            </a:endParaRPr>
          </a:p>
          <a:p>
            <a:pPr marL="0" lvl="0" indent="0" algn="l" rtl="0">
              <a:lnSpc>
                <a:spcPct val="115000"/>
              </a:lnSpc>
              <a:spcBef>
                <a:spcPts val="0"/>
              </a:spcBef>
              <a:spcAft>
                <a:spcPts val="1800"/>
              </a:spcAft>
              <a:buClr>
                <a:schemeClr val="dk1"/>
              </a:buClr>
              <a:buSzPts val="1100"/>
              <a:buFont typeface="Arial"/>
              <a:buNone/>
            </a:pPr>
            <a:endParaRPr lang="en-US" sz="18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dirty="0">
              <a:solidFill>
                <a:srgbClr val="222222"/>
              </a:solidFill>
              <a:latin typeface="Arial"/>
              <a:ea typeface="Arial"/>
              <a:cs typeface="Arial"/>
              <a:sym typeface="Arial"/>
            </a:endParaRPr>
          </a:p>
        </p:txBody>
      </p:sp>
      <p:pic>
        <p:nvPicPr>
          <p:cNvPr id="205" name="Google Shape;205;p5"/>
          <p:cNvPicPr preferRelativeResize="0"/>
          <p:nvPr/>
        </p:nvPicPr>
        <p:blipFill rotWithShape="1">
          <a:blip r:embed="rId5">
            <a:alphaModFix/>
          </a:blip>
          <a:srcRect/>
          <a:stretch/>
        </p:blipFill>
        <p:spPr>
          <a:xfrm>
            <a:off x="943617" y="2679387"/>
            <a:ext cx="2310950" cy="1499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712492" y="891687"/>
            <a:ext cx="2773200" cy="6615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rgbClr val="262626"/>
              </a:buClr>
              <a:buSzPts val="3959"/>
              <a:buFont typeface="Garamond"/>
              <a:buNone/>
            </a:pPr>
            <a:r>
              <a:rPr lang="en-US" sz="4000" dirty="0">
                <a:latin typeface="Arial" panose="020B0604020202020204" pitchFamily="34" charset="0"/>
                <a:cs typeface="Arial" panose="020B0604020202020204" pitchFamily="34" charset="0"/>
              </a:rPr>
              <a:t>SIG News</a:t>
            </a:r>
            <a:endParaRPr sz="4000" dirty="0">
              <a:latin typeface="Arial" panose="020B0604020202020204" pitchFamily="34" charset="0"/>
              <a:cs typeface="Arial" panose="020B0604020202020204" pitchFamily="34" charset="0"/>
            </a:endParaRPr>
          </a:p>
        </p:txBody>
      </p:sp>
      <p:sp>
        <p:nvSpPr>
          <p:cNvPr id="225" name="Google Shape;225;p6"/>
          <p:cNvSpPr txBox="1">
            <a:spLocks noGrp="1"/>
          </p:cNvSpPr>
          <p:nvPr>
            <p:ph type="body" idx="1"/>
          </p:nvPr>
        </p:nvSpPr>
        <p:spPr>
          <a:xfrm>
            <a:off x="4160519" y="625825"/>
            <a:ext cx="7375919" cy="5606350"/>
          </a:xfrm>
          <a:prstGeom prst="rect">
            <a:avLst/>
          </a:prstGeom>
          <a:noFill/>
          <a:ln>
            <a:noFill/>
          </a:ln>
        </p:spPr>
        <p:txBody>
          <a:bodyPr spcFirstLastPara="1" wrap="square" lIns="91425" tIns="45700" rIns="91425" bIns="45700" anchor="t" anchorCtr="0">
            <a:noAutofit/>
          </a:bodyPr>
          <a:lstStyle/>
          <a:p>
            <a:pPr marL="101600" marR="101600" lvl="0" indent="0" algn="ctr" rtl="0">
              <a:lnSpc>
                <a:spcPct val="150000"/>
              </a:lnSpc>
              <a:spcBef>
                <a:spcPts val="0"/>
              </a:spcBef>
              <a:spcAft>
                <a:spcPts val="0"/>
              </a:spcAft>
              <a:buClr>
                <a:schemeClr val="dk1"/>
              </a:buClr>
              <a:buSzPts val="1100"/>
              <a:buFont typeface="Arial"/>
              <a:buNone/>
            </a:pPr>
            <a:r>
              <a:rPr lang="en-US" sz="4000" b="1" dirty="0">
                <a:solidFill>
                  <a:srgbClr val="3B3B3B"/>
                </a:solidFill>
                <a:highlight>
                  <a:srgbClr val="FFFFFF"/>
                </a:highlight>
                <a:latin typeface="Arial" panose="020B0604020202020204" pitchFamily="34" charset="0"/>
                <a:ea typeface="Playfair Display"/>
                <a:cs typeface="Arial" panose="020B0604020202020204" pitchFamily="34" charset="0"/>
                <a:sym typeface="Playfair Display"/>
              </a:rPr>
              <a:t>Family Tree Maker SIG</a:t>
            </a:r>
            <a:endParaRPr lang="en-US" sz="4000" dirty="0">
              <a:latin typeface="Arial" panose="020B0604020202020204" pitchFamily="34" charset="0"/>
              <a:cs typeface="Arial" panose="020B0604020202020204" pitchFamily="34" charset="0"/>
            </a:endParaRPr>
          </a:p>
          <a:p>
            <a:pPr marL="0" lvl="0" indent="0" rtl="0">
              <a:lnSpc>
                <a:spcPct val="114000"/>
              </a:lnSpc>
              <a:spcBef>
                <a:spcPts val="0"/>
              </a:spcBef>
              <a:spcAft>
                <a:spcPts val="0"/>
              </a:spcAft>
              <a:buSzPts val="2070"/>
              <a:buNone/>
            </a:pPr>
            <a:endParaRPr lang="en-US" sz="1800" b="1" dirty="0">
              <a:latin typeface="+mj-lt"/>
            </a:endParaRPr>
          </a:p>
          <a:p>
            <a:pPr marL="0" lvl="0" indent="0" rtl="0">
              <a:lnSpc>
                <a:spcPct val="114000"/>
              </a:lnSpc>
              <a:spcBef>
                <a:spcPts val="0"/>
              </a:spcBef>
              <a:spcAft>
                <a:spcPts val="0"/>
              </a:spcAft>
              <a:buSzPts val="2070"/>
              <a:buNone/>
            </a:pPr>
            <a:r>
              <a:rPr lang="en-US" sz="1800" b="1" dirty="0">
                <a:latin typeface="+mj-lt"/>
              </a:rPr>
              <a:t>Date:</a:t>
            </a:r>
            <a:r>
              <a:rPr lang="en-US" sz="1800" dirty="0">
                <a:latin typeface="+mj-lt"/>
              </a:rPr>
              <a:t> Friday, January 17</a:t>
            </a:r>
          </a:p>
          <a:p>
            <a:pPr marL="0" lvl="0" indent="0" rtl="0">
              <a:lnSpc>
                <a:spcPct val="114000"/>
              </a:lnSpc>
              <a:spcBef>
                <a:spcPts val="0"/>
              </a:spcBef>
              <a:spcAft>
                <a:spcPts val="0"/>
              </a:spcAft>
              <a:buSzPts val="2070"/>
              <a:buNone/>
            </a:pPr>
            <a:endParaRPr lang="en-US" sz="1800" dirty="0">
              <a:latin typeface="+mj-lt"/>
            </a:endParaRPr>
          </a:p>
          <a:p>
            <a:pPr marL="0" lvl="0" indent="0" rtl="0">
              <a:lnSpc>
                <a:spcPct val="114000"/>
              </a:lnSpc>
              <a:spcBef>
                <a:spcPts val="0"/>
              </a:spcBef>
              <a:spcAft>
                <a:spcPts val="0"/>
              </a:spcAft>
              <a:buSzPts val="2070"/>
              <a:buNone/>
            </a:pPr>
            <a:r>
              <a:rPr lang="en-US" sz="1800" b="1" dirty="0">
                <a:latin typeface="+mj-lt"/>
              </a:rPr>
              <a:t>Time: </a:t>
            </a:r>
            <a:r>
              <a:rPr lang="en-US" sz="1800" dirty="0">
                <a:latin typeface="+mj-lt"/>
              </a:rPr>
              <a:t>10:30 AM to 12:30 PM PT via Zoom</a:t>
            </a:r>
          </a:p>
          <a:p>
            <a:pPr marL="0" lvl="0" indent="0" rtl="0">
              <a:lnSpc>
                <a:spcPct val="114000"/>
              </a:lnSpc>
              <a:spcBef>
                <a:spcPts val="0"/>
              </a:spcBef>
              <a:spcAft>
                <a:spcPts val="0"/>
              </a:spcAft>
              <a:buSzPts val="2070"/>
              <a:buNone/>
            </a:pPr>
            <a:endParaRPr lang="en-US" sz="1800" dirty="0">
              <a:latin typeface="+mj-lt"/>
            </a:endParaRPr>
          </a:p>
          <a:p>
            <a:pPr marL="0" lvl="0" indent="0" rtl="0">
              <a:lnSpc>
                <a:spcPct val="114000"/>
              </a:lnSpc>
              <a:spcBef>
                <a:spcPts val="0"/>
              </a:spcBef>
              <a:spcAft>
                <a:spcPts val="0"/>
              </a:spcAft>
              <a:buSzPts val="2070"/>
              <a:buNone/>
            </a:pPr>
            <a:r>
              <a:rPr lang="en-US" sz="1800" dirty="0">
                <a:latin typeface="+mj-lt"/>
              </a:rPr>
              <a:t>The Family Tree Maker Special Interest Group is designed for genealogists who are using, or considering using, Family Tree Maker software to house their genealogical information. Attendees are encouraged to bring challenges or questions to obtain assistance from others. In addition, there is a presentation at each meeting about some aspect(s) of the software. Everyone is welcome to attend. </a:t>
            </a:r>
          </a:p>
          <a:p>
            <a:pPr marL="0" lvl="0" indent="0" rtl="0">
              <a:lnSpc>
                <a:spcPct val="114000"/>
              </a:lnSpc>
              <a:spcBef>
                <a:spcPts val="0"/>
              </a:spcBef>
              <a:spcAft>
                <a:spcPts val="0"/>
              </a:spcAft>
              <a:buSzPts val="2070"/>
              <a:buNone/>
            </a:pPr>
            <a:endParaRPr lang="en-US" sz="1800" dirty="0">
              <a:latin typeface="+mj-lt"/>
            </a:endParaRPr>
          </a:p>
          <a:p>
            <a:pPr marL="0" lvl="0" indent="0" rtl="0">
              <a:lnSpc>
                <a:spcPct val="114000"/>
              </a:lnSpc>
              <a:spcBef>
                <a:spcPts val="0"/>
              </a:spcBef>
              <a:spcAft>
                <a:spcPts val="0"/>
              </a:spcAft>
              <a:buSzPts val="2070"/>
              <a:buNone/>
            </a:pPr>
            <a:r>
              <a:rPr lang="en-US" sz="1800" dirty="0">
                <a:latin typeface="+mj-lt"/>
              </a:rPr>
              <a:t>To obtain the Zoom link, email </a:t>
            </a:r>
            <a:r>
              <a:rPr lang="en-US" sz="1800" dirty="0">
                <a:solidFill>
                  <a:schemeClr val="accent3">
                    <a:lumMod val="75000"/>
                  </a:schemeClr>
                </a:solidFill>
                <a:latin typeface="+mj-lt"/>
                <a:hlinkClick r:id="rId3">
                  <a:extLst>
                    <a:ext uri="{A12FA001-AC4F-418D-AE19-62706E023703}">
                      <ahyp:hlinkClr xmlns:ahyp="http://schemas.microsoft.com/office/drawing/2018/hyperlinkcolor" val="tx"/>
                    </a:ext>
                  </a:extLst>
                </a:hlinkClick>
              </a:rPr>
              <a:t>ftmsig@eastsidegenealogicalsociety.org</a:t>
            </a:r>
            <a:r>
              <a:rPr lang="en-US" sz="1800" dirty="0">
                <a:solidFill>
                  <a:schemeClr val="accent3">
                    <a:lumMod val="75000"/>
                  </a:schemeClr>
                </a:solidFill>
                <a:latin typeface="+mj-lt"/>
              </a:rPr>
              <a:t>.</a:t>
            </a:r>
          </a:p>
          <a:p>
            <a:pPr marL="0" indent="0">
              <a:lnSpc>
                <a:spcPct val="114000"/>
              </a:lnSpc>
              <a:spcBef>
                <a:spcPts val="0"/>
              </a:spcBef>
              <a:buNone/>
            </a:pPr>
            <a:endParaRPr lang="en-US" sz="2800" dirty="0">
              <a:latin typeface="+mj-lt"/>
            </a:endParaRPr>
          </a:p>
        </p:txBody>
      </p:sp>
      <p:pic>
        <p:nvPicPr>
          <p:cNvPr id="3" name="Picture 2" descr="A logo with green leaves&#10;&#10;Description automatically generated">
            <a:extLst>
              <a:ext uri="{FF2B5EF4-FFF2-40B4-BE49-F238E27FC236}">
                <a16:creationId xmlns:a16="http://schemas.microsoft.com/office/drawing/2014/main" id="{8986F37B-124D-8D3C-A953-F2C8C96D0702}"/>
              </a:ext>
            </a:extLst>
          </p:cNvPr>
          <p:cNvPicPr>
            <a:picLocks noChangeAspect="1"/>
          </p:cNvPicPr>
          <p:nvPr/>
        </p:nvPicPr>
        <p:blipFill>
          <a:blip r:embed="rId4"/>
          <a:stretch>
            <a:fillRect/>
          </a:stretch>
        </p:blipFill>
        <p:spPr>
          <a:xfrm>
            <a:off x="712492" y="2771683"/>
            <a:ext cx="3000794" cy="1314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902</Words>
  <Application>Microsoft Office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Old English Text MT</vt:lpstr>
      <vt:lpstr>Garamond</vt:lpstr>
      <vt:lpstr>Arial</vt:lpstr>
      <vt:lpstr>Organic</vt:lpstr>
      <vt:lpstr>Welcome to our meeting!  Thank you for being here.</vt:lpstr>
      <vt:lpstr> About our Next Meeting February 13, 7:00 PM PT  </vt:lpstr>
      <vt:lpstr>Looking ahead to future EGS meetings Check our website for more information: eastsidegenealogicalsociety.org</vt:lpstr>
      <vt:lpstr>Can you please help EGS?</vt:lpstr>
      <vt:lpstr>Tonight’s Discussion Question</vt:lpstr>
      <vt:lpstr>Twisted Branches Request for newsletter articles</vt:lpstr>
      <vt:lpstr>PowerPoint Presentation</vt:lpstr>
      <vt:lpstr>SIG News</vt:lpstr>
      <vt:lpstr>SIG News</vt:lpstr>
      <vt:lpstr>EGS Lunch Bunch and Research</vt:lpstr>
      <vt:lpstr>NEW: Genealogical Fiction Book Club</vt:lpstr>
      <vt:lpstr>Upcoming Help Desk Opportunities Volunteer assistance with your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meeting!</dc:title>
  <dc:creator>Janet Stroebel</dc:creator>
  <cp:lastModifiedBy>Janet Stroebel</cp:lastModifiedBy>
  <cp:revision>21</cp:revision>
  <dcterms:modified xsi:type="dcterms:W3CDTF">2025-01-09T17:26:52Z</dcterms:modified>
</cp:coreProperties>
</file>